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718" r:id="rId3"/>
    <p:sldId id="455" r:id="rId5"/>
    <p:sldId id="667" r:id="rId6"/>
    <p:sldId id="669" r:id="rId7"/>
    <p:sldId id="670" r:id="rId8"/>
    <p:sldId id="678" r:id="rId9"/>
    <p:sldId id="679" r:id="rId10"/>
    <p:sldId id="759" r:id="rId11"/>
    <p:sldId id="680" r:id="rId12"/>
    <p:sldId id="681" r:id="rId13"/>
    <p:sldId id="682" r:id="rId14"/>
    <p:sldId id="714" r:id="rId15"/>
    <p:sldId id="672" r:id="rId16"/>
    <p:sldId id="675" r:id="rId17"/>
    <p:sldId id="742" r:id="rId18"/>
    <p:sldId id="749" r:id="rId19"/>
    <p:sldId id="744" r:id="rId20"/>
    <p:sldId id="745" r:id="rId21"/>
    <p:sldId id="746" r:id="rId22"/>
    <p:sldId id="747" r:id="rId23"/>
    <p:sldId id="748" r:id="rId24"/>
    <p:sldId id="716" r:id="rId25"/>
    <p:sldId id="673" r:id="rId26"/>
    <p:sldId id="738" r:id="rId27"/>
    <p:sldId id="741" r:id="rId28"/>
  </p:sldIdLst>
  <p:sldSz cx="12192000" cy="6858000"/>
  <p:notesSz cx="7103745" cy="10234295"/>
  <p:embeddedFontLst>
    <p:embeddedFont>
      <p:font typeface="微软雅黑" panose="020B0503020204020204" charset="-122"/>
      <p:regular r:id="rId33"/>
    </p:embeddedFont>
    <p:embeddedFont>
      <p:font typeface="华文行楷" panose="02010800040101010101" pitchFamily="2" charset="-122"/>
      <p:regular r:id="rId34"/>
    </p:embeddedFont>
    <p:embeddedFont>
      <p:font typeface="Calibri" panose="020F0502020204030204"/>
      <p:regular r:id="rId35"/>
      <p:bold r:id="rId36"/>
      <p:italic r:id="rId37"/>
      <p:boldItalic r:id="rId38"/>
    </p:embeddedFont>
    <p:embeddedFont>
      <p:font typeface="黑体" panose="02010609060101010101" charset="-122"/>
      <p:regular r:id="rId39"/>
    </p:embeddedFont>
    <p:embeddedFont>
      <p:font typeface="等线" panose="02010600030101010101" charset="-122"/>
      <p:regular r:id="rId40"/>
    </p:embeddedFont>
    <p:embeddedFont>
      <p:font typeface="汉仪雅酷黑简" panose="00020600040101010101" charset="-122"/>
      <p:regular r:id="rId41"/>
    </p:embeddedFont>
    <p:embeddedFont>
      <p:font typeface="Calibri Light" panose="020F0302020204030204" charset="0"/>
      <p:regular r:id="rId42"/>
      <p:italic r:id="rId43"/>
    </p:embeddedFont>
    <p:embeddedFont>
      <p:font typeface="微软雅黑 Light" panose="020B0502040204020203" pitchFamily="34" charset="-122"/>
      <p:regular r:id="rId44"/>
    </p:embeddedFont>
    <p:embeddedFont>
      <p:font typeface="Segoe UI Light 8" panose="02010600030101010101"/>
      <p:regular r:id="rId45"/>
    </p:embeddedFont>
    <p:embeddedFont>
      <p:font typeface="方正字悦圆 简" panose="02010600030101010101" charset="-122"/>
      <p:regular r:id="rId46"/>
    </p:embeddedFont>
    <p:embeddedFont>
      <p:font typeface="可口可乐在乎体 楷体" panose="02010600030101010101" charset="-122"/>
      <p:regular r:id="rId47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M" initials="X" lastIdx="1" clrIdx="0"/>
  <p:cmAuthor id="2" name="大大 刘" initials="大大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DFDFD"/>
    <a:srgbClr val="FCFCFC"/>
    <a:srgbClr val="EBEFF0"/>
    <a:srgbClr val="E1E5E8"/>
    <a:srgbClr val="F5F5F7"/>
    <a:srgbClr val="E1E5E6"/>
    <a:srgbClr val="EEEFF1"/>
    <a:srgbClr val="F1F3F5"/>
    <a:srgbClr val="E7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44" y="420"/>
      </p:cViewPr>
      <p:guideLst>
        <p:guide orient="horz" pos="2387"/>
        <p:guide pos="37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16.xml"/><Relationship Id="rId47" Type="http://schemas.openxmlformats.org/officeDocument/2006/relationships/font" Target="fonts/font15.fntdata"/><Relationship Id="rId46" Type="http://schemas.openxmlformats.org/officeDocument/2006/relationships/font" Target="fonts/font14.fntdata"/><Relationship Id="rId45" Type="http://schemas.openxmlformats.org/officeDocument/2006/relationships/font" Target="fonts/font13.fntdata"/><Relationship Id="rId44" Type="http://schemas.openxmlformats.org/officeDocument/2006/relationships/font" Target="fonts/font12.fntdata"/><Relationship Id="rId43" Type="http://schemas.openxmlformats.org/officeDocument/2006/relationships/font" Target="fonts/font11.fntdata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b="1">
                <a:solidFill>
                  <a:schemeClr val="tx1"/>
                </a:solidFill>
              </a:rPr>
              <a:t>公司发展带动的就业岗位</a:t>
            </a:r>
            <a:endParaRPr lang="zh-CN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直接提供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研发</c:v>
                </c:pt>
                <c:pt idx="1">
                  <c:v>生产</c:v>
                </c:pt>
                <c:pt idx="2">
                  <c:v>管理</c:v>
                </c:pt>
                <c:pt idx="3">
                  <c:v>销售</c:v>
                </c:pt>
                <c:pt idx="4">
                  <c:v>财务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18</c:v>
                </c:pt>
                <c:pt idx="2">
                  <c:v>5</c:v>
                </c:pt>
                <c:pt idx="3">
                  <c:v>3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间接提供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研发</c:v>
                </c:pt>
                <c:pt idx="1">
                  <c:v>生产</c:v>
                </c:pt>
                <c:pt idx="2">
                  <c:v>管理</c:v>
                </c:pt>
                <c:pt idx="3">
                  <c:v>销售</c:v>
                </c:pt>
                <c:pt idx="4">
                  <c:v>财务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70</c:v>
                </c:pt>
                <c:pt idx="1">
                  <c:v>200</c:v>
                </c:pt>
                <c:pt idx="2">
                  <c:v>30</c:v>
                </c:pt>
                <c:pt idx="3">
                  <c:v>20</c:v>
                </c:pt>
                <c:pt idx="4">
                  <c:v>120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8356736"/>
        <c:axId val="258358272"/>
      </c:barChart>
      <c:catAx>
        <c:axId val="25835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58358272"/>
        <c:crosses val="autoZero"/>
        <c:auto val="1"/>
        <c:lblAlgn val="ctr"/>
        <c:lblOffset val="100"/>
        <c:noMultiLvlLbl val="0"/>
      </c:catAx>
      <c:valAx>
        <c:axId val="25835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37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5835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8103846317582"/>
          <c:y val="0.01398585209853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2146875"/>
          <c:y val="0.123666666666667"/>
          <c:w val="0.570625"/>
          <c:h val="0.76083333333333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股本结构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FF00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团队占股</c:v>
                </c:pt>
                <c:pt idx="1">
                  <c:v>指导老师入股</c:v>
                </c:pt>
                <c:pt idx="2">
                  <c:v>风险投资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</c:v>
                </c:pt>
                <c:pt idx="2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732F6-D32B-4FBA-98F6-FCA3B9153B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C07F5A-E409-4F38-BD95-9606B3A8AD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C07F5A-E409-4F38-BD95-9606B3A8AD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C07F5A-E409-4F38-BD95-9606B3A8AD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07F5A-E409-4F38-BD95-9606B3A8AD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71" y="160337"/>
            <a:ext cx="2516654" cy="777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322" y="160592"/>
            <a:ext cx="2754732" cy="851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jpeg"/><Relationship Id="rId8" Type="http://schemas.openxmlformats.org/officeDocument/2006/relationships/image" Target="../media/image36.jpeg"/><Relationship Id="rId7" Type="http://schemas.openxmlformats.org/officeDocument/2006/relationships/image" Target="../media/image35.jpe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jpeg"/><Relationship Id="rId8" Type="http://schemas.openxmlformats.org/officeDocument/2006/relationships/image" Target="../media/image48.jpeg"/><Relationship Id="rId7" Type="http://schemas.openxmlformats.org/officeDocument/2006/relationships/image" Target="../media/image47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1.png"/><Relationship Id="rId10" Type="http://schemas.openxmlformats.org/officeDocument/2006/relationships/image" Target="../media/image50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6.png"/><Relationship Id="rId17" Type="http://schemas.openxmlformats.org/officeDocument/2006/relationships/notesSlide" Target="../notesSlides/notesSlide13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1.jpeg"/><Relationship Id="rId14" Type="http://schemas.openxmlformats.org/officeDocument/2006/relationships/image" Target="../media/image3.svg"/><Relationship Id="rId13" Type="http://schemas.openxmlformats.org/officeDocument/2006/relationships/image" Target="../media/image60.png"/><Relationship Id="rId12" Type="http://schemas.openxmlformats.org/officeDocument/2006/relationships/image" Target="../media/image2.svg"/><Relationship Id="rId11" Type="http://schemas.openxmlformats.org/officeDocument/2006/relationships/image" Target="../media/image59.png"/><Relationship Id="rId10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1.xml"/><Relationship Id="rId10" Type="http://schemas.microsoft.com/office/2007/relationships/hdphoto" Target="../media/image69.wdp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jpeg"/><Relationship Id="rId8" Type="http://schemas.openxmlformats.org/officeDocument/2006/relationships/image" Target="../media/image71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microsoft.com/office/2007/relationships/hdphoto" Target="../media/image75.wdp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6.png"/><Relationship Id="rId16" Type="http://schemas.openxmlformats.org/officeDocument/2006/relationships/notesSlide" Target="../notesSlides/notesSlide16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1.png"/><Relationship Id="rId13" Type="http://schemas.openxmlformats.org/officeDocument/2006/relationships/image" Target="../media/image80.jpeg"/><Relationship Id="rId12" Type="http://schemas.openxmlformats.org/officeDocument/2006/relationships/image" Target="../media/image79.jpeg"/><Relationship Id="rId11" Type="http://schemas.openxmlformats.org/officeDocument/2006/relationships/image" Target="../media/image78.jpeg"/><Relationship Id="rId10" Type="http://schemas.openxmlformats.org/officeDocument/2006/relationships/image" Target="../media/image77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Relationship Id="rId3" Type="http://schemas.openxmlformats.org/officeDocument/2006/relationships/image" Target="../media/image82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jpeg"/><Relationship Id="rId7" Type="http://schemas.openxmlformats.org/officeDocument/2006/relationships/image" Target="../media/image87.jpeg"/><Relationship Id="rId6" Type="http://schemas.openxmlformats.org/officeDocument/2006/relationships/image" Target="../media/image86.png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18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4.svg"/><Relationship Id="rId12" Type="http://schemas.openxmlformats.org/officeDocument/2006/relationships/image" Target="../media/image91.png"/><Relationship Id="rId11" Type="http://schemas.openxmlformats.org/officeDocument/2006/relationships/image" Target="../media/image72.jpeg"/><Relationship Id="rId10" Type="http://schemas.openxmlformats.org/officeDocument/2006/relationships/image" Target="../media/image90.jpe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2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0.jpeg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jpe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80109" y="475761"/>
            <a:ext cx="6932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第六届中国国际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“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互联网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+”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华文行楷" panose="0201080004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 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大学生创新创业大赛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466803"/>
            <a:ext cx="12192000" cy="391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7CB437"/>
              </a:clrFrom>
              <a:clrTo>
                <a:srgbClr val="7CB43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>
                        <a14:foregroundMark x1="20500" y1="19601" x2="20500" y2="19601"/>
                        <a14:foregroundMark x1="14833" y1="20598" x2="14833" y2="20598"/>
                        <a14:foregroundMark x1="11167" y1="20930" x2="11167" y2="20930"/>
                        <a14:foregroundMark x1="13333" y1="22259" x2="13333" y2="22259"/>
                        <a14:foregroundMark x1="11167" y1="30897" x2="11167" y2="30897"/>
                        <a14:foregroundMark x1="17167" y1="33887" x2="17167" y2="33887"/>
                        <a14:foregroundMark x1="16667" y1="19269" x2="16667" y2="19269"/>
                        <a14:foregroundMark x1="15833" y1="13953" x2="15833" y2="13953"/>
                        <a14:foregroundMark x1="12000" y1="14950" x2="12000" y2="14950"/>
                        <a14:foregroundMark x1="11333" y1="15615" x2="11333" y2="15615"/>
                        <a14:foregroundMark x1="9333" y1="19269" x2="9333" y2="19269"/>
                        <a14:foregroundMark x1="10667" y1="24917" x2="10667" y2="24917"/>
                        <a14:foregroundMark x1="7000" y1="39203" x2="7000" y2="39203"/>
                        <a14:foregroundMark x1="2333" y1="39535" x2="2333" y2="39535"/>
                        <a14:foregroundMark x1="18833" y1="42193" x2="18833" y2="41196"/>
                        <a14:foregroundMark x1="24833" y1="46179" x2="24833" y2="46179"/>
                        <a14:foregroundMark x1="2500" y1="48837" x2="2500" y2="48837"/>
                        <a14:foregroundMark x1="8500" y1="98671" x2="8500" y2="98671"/>
                        <a14:foregroundMark x1="22333" y1="78738" x2="22333" y2="78738"/>
                        <a14:foregroundMark x1="18500" y1="92691" x2="18500" y2="92691"/>
                        <a14:foregroundMark x1="8000" y1="58140" x2="8000" y2="58140"/>
                        <a14:foregroundMark x1="23000" y1="52159" x2="23000" y2="52159"/>
                        <a14:foregroundMark x1="19667" y1="49169" x2="19667" y2="49169"/>
                        <a14:foregroundMark x1="24167" y1="55150" x2="24167" y2="55150"/>
                        <a14:foregroundMark x1="21333" y1="98007" x2="21333" y2="98007"/>
                        <a14:backgroundMark x1="30000" y1="21595" x2="30000" y2="21595"/>
                        <a14:backgroundMark x1="39333" y1="48837" x2="39333" y2="48837"/>
                        <a14:backgroundMark x1="38333" y1="57143" x2="38333" y2="57143"/>
                        <a14:backgroundMark x1="37333" y1="65781" x2="37333" y2="65781"/>
                        <a14:backgroundMark x1="43333" y1="64452" x2="43333" y2="64452"/>
                        <a14:backgroundMark x1="57500" y1="64452" x2="57500" y2="64452"/>
                        <a14:backgroundMark x1="51500" y1="67442" x2="51500" y2="67442"/>
                        <a14:backgroundMark x1="72667" y1="63455" x2="72667" y2="63455"/>
                        <a14:backgroundMark x1="75167" y1="46844" x2="75167" y2="46844"/>
                        <a14:backgroundMark x1="83667" y1="30897" x2="83667" y2="30897"/>
                        <a14:backgroundMark x1="82000" y1="23588" x2="82000" y2="23588"/>
                        <a14:backgroundMark x1="79333" y1="25581" x2="79333" y2="25581"/>
                        <a14:backgroundMark x1="78333" y1="55482" x2="78333" y2="55482"/>
                        <a14:backgroundMark x1="79333" y1="62126" x2="79333" y2="62126"/>
                        <a14:backgroundMark x1="79500" y1="66777" x2="79500" y2="66777"/>
                        <a14:backgroundMark x1="74500" y1="71429" x2="74500" y2="71429"/>
                        <a14:backgroundMark x1="64667" y1="55814" x2="64667" y2="55814"/>
                        <a14:backgroundMark x1="30000" y1="76412" x2="30000" y2="76412"/>
                        <a14:backgroundMark x1="48667" y1="27243" x2="48667" y2="27243"/>
                        <a14:backgroundMark x1="47667" y1="14618" x2="47667" y2="14618"/>
                        <a14:backgroundMark x1="62333" y1="23588" x2="62333" y2="23588"/>
                        <a14:backgroundMark x1="60500" y1="35216" x2="60500" y2="35216"/>
                        <a14:backgroundMark x1="53000" y1="40864" x2="53000" y2="40864"/>
                        <a14:backgroundMark x1="52167" y1="41196" x2="52167" y2="41196"/>
                        <a14:backgroundMark x1="16833" y1="58140" x2="16833" y2="58140"/>
                        <a14:backgroundMark x1="17667" y1="53156" x2="17667" y2="53156"/>
                        <a14:backgroundMark x1="21167" y1="45515" x2="21167" y2="45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699"/>
          <a:stretch>
            <a:fillRect/>
          </a:stretch>
        </p:blipFill>
        <p:spPr>
          <a:xfrm>
            <a:off x="0" y="3761740"/>
            <a:ext cx="2790825" cy="3096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94530" y="4482563"/>
            <a:ext cx="561530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4500"/>
              </a:lnSpc>
              <a:defRPr/>
            </a:pPr>
            <a:r>
              <a:rPr lang="zh-CN" altLang="en-US" sz="2800" b="1" dirty="0">
                <a:ln>
                  <a:solidFill>
                    <a:srgbClr val="70AD47"/>
                  </a:solidFill>
                </a:ln>
                <a:solidFill>
                  <a:srgbClr val="92D050"/>
                </a:solidFill>
                <a:latin typeface="黑体" panose="02010609060101010101" charset="-122"/>
                <a:ea typeface="黑体" panose="02010609060101010101" charset="-122"/>
              </a:rPr>
              <a:t>参赛赛道：高教主赛道</a:t>
            </a:r>
            <a:endParaRPr kumimoji="0" lang="en-US" altLang="zh-CN" sz="2800" b="1" i="0" u="none" strike="noStrike" kern="1200" cap="none" spc="0" normalizeH="0" baseline="0" noProof="0" dirty="0">
              <a:ln>
                <a:solidFill>
                  <a:srgbClr val="70AD47"/>
                </a:solidFill>
              </a:ln>
              <a:solidFill>
                <a:srgbClr val="92D05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fontAlgn="auto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solidFill>
                    <a:srgbClr val="70AD47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参赛组别：</a:t>
            </a:r>
            <a:r>
              <a:rPr lang="zh-CN" altLang="en-US" sz="2800" b="1" noProof="0" dirty="0">
                <a:ln>
                  <a:solidFill>
                    <a:srgbClr val="70AD47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创意组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solidFill>
                    <a:srgbClr val="70AD47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  </a:t>
            </a:r>
            <a:endParaRPr kumimoji="0" lang="en-US" altLang="zh-CN" sz="2800" b="1" i="0" u="none" strike="noStrike" kern="1200" cap="none" spc="0" normalizeH="0" baseline="0" noProof="0" dirty="0">
              <a:ln>
                <a:solidFill>
                  <a:srgbClr val="70AD47"/>
                </a:solidFill>
              </a:ln>
              <a:solidFill>
                <a:srgbClr val="92D05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fontAlgn="auto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solidFill>
                    <a:srgbClr val="70AD47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团队名称：青云队  </a:t>
            </a:r>
            <a:endParaRPr kumimoji="0" lang="zh-CN" altLang="en-US" sz="2800" b="1" i="0" u="none" strike="noStrike" kern="1200" cap="none" spc="0" normalizeH="0" baseline="0" noProof="0" dirty="0">
              <a:ln>
                <a:solidFill>
                  <a:srgbClr val="70AD47"/>
                </a:solidFill>
              </a:ln>
              <a:solidFill>
                <a:srgbClr val="92D05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64421" y="1862455"/>
            <a:ext cx="965644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solidFill>
                    <a:srgbClr val="8FC900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中茶机器人</a:t>
            </a:r>
            <a:endParaRPr kumimoji="0" lang="zh-CN" altLang="en-US" sz="6000" b="1" i="0" u="none" strike="noStrike" kern="1200" cap="none" spc="0" normalizeH="0" baseline="0" noProof="0" dirty="0">
              <a:ln>
                <a:solidFill>
                  <a:srgbClr val="8FC900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solidFill>
                    <a:srgbClr val="8FC900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solidFill>
                    <a:srgbClr val="8FC900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solidFill>
                    <a:srgbClr val="8FC900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茶业智能机械技术的领先者</a:t>
            </a:r>
            <a:endParaRPr kumimoji="0" lang="zh-CN" altLang="en-US" sz="4000" b="1" i="0" u="none" strike="noStrike" kern="1200" cap="none" spc="0" normalizeH="0" baseline="0" noProof="0" dirty="0">
              <a:ln>
                <a:solidFill>
                  <a:srgbClr val="8FC900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pic>
        <p:nvPicPr>
          <p:cNvPr id="6" name="图片 5" descr="77BA5F9AD8C7DBA813718297A794EFC3"/>
          <p:cNvPicPr/>
          <p:nvPr/>
        </p:nvPicPr>
        <p:blipFill>
          <a:blip r:embed="rId3"/>
          <a:stretch>
            <a:fillRect/>
          </a:stretch>
        </p:blipFill>
        <p:spPr>
          <a:xfrm>
            <a:off x="430531" y="4185284"/>
            <a:ext cx="4490850" cy="2258447"/>
          </a:xfrm>
          <a:prstGeom prst="rect">
            <a:avLst/>
          </a:prstGeom>
        </p:spPr>
      </p:pic>
      <p:pic>
        <p:nvPicPr>
          <p:cNvPr id="7" name="图片 6" descr="42D7EBA3587EFCE97ECE1B3ED4E77F94"/>
          <p:cNvPicPr/>
          <p:nvPr/>
        </p:nvPicPr>
        <p:blipFill>
          <a:blip r:embed="rId4"/>
          <a:stretch>
            <a:fillRect/>
          </a:stretch>
        </p:blipFill>
        <p:spPr>
          <a:xfrm>
            <a:off x="430531" y="2025015"/>
            <a:ext cx="4490850" cy="2160268"/>
          </a:xfrm>
          <a:prstGeom prst="rect">
            <a:avLst/>
          </a:prstGeom>
        </p:spPr>
      </p:pic>
      <p:pic>
        <p:nvPicPr>
          <p:cNvPr id="8" name="图片 7" descr="4B3AA05B11A2F18739240AD53341FB74"/>
          <p:cNvPicPr>
            <a:picLocks noChangeAspect="1"/>
          </p:cNvPicPr>
          <p:nvPr/>
        </p:nvPicPr>
        <p:blipFill>
          <a:blip r:embed="rId5"/>
          <a:srcRect l="12368" r="11462"/>
          <a:stretch>
            <a:fillRect/>
          </a:stretch>
        </p:blipFill>
        <p:spPr>
          <a:xfrm>
            <a:off x="5195252" y="2025015"/>
            <a:ext cx="1802765" cy="1925955"/>
          </a:xfrm>
          <a:prstGeom prst="rect">
            <a:avLst/>
          </a:prstGeom>
        </p:spPr>
      </p:pic>
      <p:pic>
        <p:nvPicPr>
          <p:cNvPr id="9" name="图片 8" descr="3E2186F7A4BF359068E507F9DAFA59DC"/>
          <p:cNvPicPr>
            <a:picLocks noChangeAspect="1"/>
          </p:cNvPicPr>
          <p:nvPr/>
        </p:nvPicPr>
        <p:blipFill>
          <a:blip r:embed="rId6"/>
          <a:srcRect l="15467" t="26355" r="19259" b="34766"/>
          <a:stretch>
            <a:fillRect/>
          </a:stretch>
        </p:blipFill>
        <p:spPr>
          <a:xfrm>
            <a:off x="5227109" y="4461261"/>
            <a:ext cx="1802130" cy="1982470"/>
          </a:xfrm>
          <a:prstGeom prst="rect">
            <a:avLst/>
          </a:prstGeom>
        </p:spPr>
      </p:pic>
      <p:sp>
        <p:nvSpPr>
          <p:cNvPr id="10" name="文本框 5"/>
          <p:cNvSpPr txBox="1"/>
          <p:nvPr/>
        </p:nvSpPr>
        <p:spPr>
          <a:xfrm>
            <a:off x="5282881" y="3950970"/>
            <a:ext cx="1627505" cy="44287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lv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b="1" i="0" u="none" strike="noStrike" cap="none" spc="0" normalizeH="0" baseline="0">
                <a:ln>
                  <a:noFill/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阻尼器</a:t>
            </a:r>
            <a:endParaRPr lang="zh-CN" altLang="en-US" dirty="0"/>
          </a:p>
        </p:txBody>
      </p:sp>
      <p:sp>
        <p:nvSpPr>
          <p:cNvPr id="12" name="文本框 8"/>
          <p:cNvSpPr txBox="1"/>
          <p:nvPr/>
        </p:nvSpPr>
        <p:spPr>
          <a:xfrm>
            <a:off x="5361940" y="6197704"/>
            <a:ext cx="1468120" cy="44287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lv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b="1" i="0" u="none" strike="noStrike" cap="none" spc="0" normalizeH="0" baseline="0">
                <a:ln>
                  <a:noFill/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气囊</a:t>
            </a:r>
            <a:endParaRPr lang="zh-CN" altLang="en-US" dirty="0"/>
          </a:p>
        </p:txBody>
      </p:sp>
      <p:pic>
        <p:nvPicPr>
          <p:cNvPr id="13" name="图片 12" descr="Screenshot_20200903_135329"/>
          <p:cNvPicPr/>
          <p:nvPr/>
        </p:nvPicPr>
        <p:blipFill>
          <a:blip r:embed="rId7">
            <a:lum bright="-6000" contrast="6000"/>
          </a:blip>
          <a:srcRect l="1987" t="16604" b="14969"/>
          <a:stretch>
            <a:fillRect/>
          </a:stretch>
        </p:blipFill>
        <p:spPr>
          <a:xfrm>
            <a:off x="7369810" y="1533525"/>
            <a:ext cx="2117090" cy="3131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微信图片_20200824124624"/>
          <p:cNvPicPr/>
          <p:nvPr/>
        </p:nvPicPr>
        <p:blipFill>
          <a:blip r:embed="rId8"/>
          <a:srcRect l="8553" t="10878" r="13829" b="6627"/>
          <a:stretch>
            <a:fillRect/>
          </a:stretch>
        </p:blipFill>
        <p:spPr>
          <a:xfrm rot="10800000">
            <a:off x="9473565" y="1533525"/>
            <a:ext cx="1991995" cy="3324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微信图片_20200824124633"/>
          <p:cNvPicPr/>
          <p:nvPr/>
        </p:nvPicPr>
        <p:blipFill>
          <a:blip r:embed="rId9"/>
          <a:srcRect l="13904" t="10613" r="15230" b="7956"/>
          <a:stretch>
            <a:fillRect/>
          </a:stretch>
        </p:blipFill>
        <p:spPr>
          <a:xfrm>
            <a:off x="8352472" y="2434782"/>
            <a:ext cx="2117090" cy="2879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7029239" y="5625852"/>
            <a:ext cx="50634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空气悬架弹簧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伸缩性、气密性和破坏性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试验通过了专业检测，符合生产要求。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9"/>
          <p:cNvSpPr txBox="1"/>
          <p:nvPr/>
        </p:nvSpPr>
        <p:spPr>
          <a:xfrm>
            <a:off x="1428115" y="6297682"/>
            <a:ext cx="2108835" cy="4603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空气悬架实物图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5605" y="1455744"/>
            <a:ext cx="6974205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该核心技术获得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2020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年安徽省科学技术进步奖二等奖</a:t>
            </a:r>
            <a:endParaRPr lang="zh-CN" altLang="en-US" sz="2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2.5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核心技术四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82635" y="1055634"/>
            <a:ext cx="680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2000" dirty="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空气悬架技术——保持车身</a:t>
            </a:r>
            <a:r>
              <a:rPr lang="zh-CN" sz="2000" dirty="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平稳</a:t>
            </a:r>
            <a:r>
              <a:rPr lang="zh-CN" sz="2000" dirty="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，实现</a:t>
            </a:r>
            <a:r>
              <a:rPr lang="zh-CN" sz="2000" dirty="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丘陵地区稳定作业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7754815" y="5198580"/>
            <a:ext cx="2888273" cy="5078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lv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b="1" i="0" u="none" strike="noStrike" cap="none" spc="0" normalizeH="0" baseline="0">
                <a:ln>
                  <a:noFill/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空气悬架特性检测报告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 产品介绍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pic>
        <p:nvPicPr>
          <p:cNvPr id="20" name="图片 19" descr="SG]01{H0`)XJS@G7B5PTCM8"/>
          <p:cNvPicPr/>
          <p:nvPr/>
        </p:nvPicPr>
        <p:blipFill>
          <a:blip r:embed="rId3"/>
          <a:stretch>
            <a:fillRect/>
          </a:stretch>
        </p:blipFill>
        <p:spPr>
          <a:xfrm>
            <a:off x="731520" y="1381125"/>
            <a:ext cx="5153660" cy="2680970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6452235" y="1381125"/>
            <a:ext cx="4787900" cy="268097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5"/>
          <a:srcRect b="50865"/>
          <a:stretch>
            <a:fillRect/>
          </a:stretch>
        </p:blipFill>
        <p:spPr>
          <a:xfrm>
            <a:off x="984250" y="4140200"/>
            <a:ext cx="4900930" cy="13188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50" y="5388610"/>
            <a:ext cx="4900930" cy="1344930"/>
          </a:xfrm>
          <a:prstGeom prst="rect">
            <a:avLst/>
          </a:prstGeom>
        </p:spPr>
      </p:pic>
      <p:sp>
        <p:nvSpPr>
          <p:cNvPr id="25" name="文本框 19"/>
          <p:cNvSpPr txBox="1"/>
          <p:nvPr/>
        </p:nvSpPr>
        <p:spPr>
          <a:xfrm>
            <a:off x="9690540" y="4140200"/>
            <a:ext cx="17151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④功能更多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文本框 19"/>
          <p:cNvSpPr txBox="1"/>
          <p:nvPr/>
        </p:nvSpPr>
        <p:spPr>
          <a:xfrm>
            <a:off x="282976" y="1455744"/>
            <a:ext cx="1833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①效率更高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文本框 19"/>
          <p:cNvSpPr txBox="1"/>
          <p:nvPr/>
        </p:nvSpPr>
        <p:spPr>
          <a:xfrm>
            <a:off x="234717" y="4053352"/>
            <a:ext cx="192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③绿色环保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9680330" y="1474061"/>
            <a:ext cx="19007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②成本更低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2.6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产品优势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 descr="正侧面"/>
          <p:cNvPicPr>
            <a:picLocks noChangeAspect="1"/>
          </p:cNvPicPr>
          <p:nvPr/>
        </p:nvPicPr>
        <p:blipFill>
          <a:blip r:embed="rId7">
            <a:clrChange>
              <a:clrFrom>
                <a:srgbClr val="8C8C8C">
                  <a:alpha val="100000"/>
                </a:srgbClr>
              </a:clrFrom>
              <a:clrTo>
                <a:srgbClr val="8C8C8C">
                  <a:alpha val="100000"/>
                  <a:alpha val="0"/>
                </a:srgbClr>
              </a:clrTo>
            </a:clrChange>
          </a:blip>
          <a:srcRect l="19461" t="16896" r="11544" b="11659"/>
          <a:stretch>
            <a:fillRect/>
          </a:stretch>
        </p:blipFill>
        <p:spPr>
          <a:xfrm>
            <a:off x="6452235" y="4322445"/>
            <a:ext cx="3981450" cy="233616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9867265" y="5401310"/>
            <a:ext cx="205105" cy="57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899650" y="5940425"/>
            <a:ext cx="916305" cy="37719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采摘器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271635" y="4892675"/>
            <a:ext cx="1275080" cy="43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369550" y="5157470"/>
            <a:ext cx="916305" cy="37719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修剪器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 产品介绍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 产品介绍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68" name="图片 46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2792"/>
          <a:stretch>
            <a:fillRect/>
          </a:stretch>
        </p:blipFill>
        <p:spPr>
          <a:xfrm>
            <a:off x="2992755" y="1828165"/>
            <a:ext cx="1800000" cy="241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9" name="图片 469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"/>
          <a:stretch>
            <a:fillRect/>
          </a:stretch>
        </p:blipFill>
        <p:spPr>
          <a:xfrm>
            <a:off x="6564630" y="4377690"/>
            <a:ext cx="1944000" cy="241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0" name="图片 470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3291" r="2038"/>
          <a:stretch>
            <a:fillRect/>
          </a:stretch>
        </p:blipFill>
        <p:spPr>
          <a:xfrm>
            <a:off x="5203825" y="1828165"/>
            <a:ext cx="1800225" cy="241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1" name="图片 471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r="3320"/>
          <a:stretch>
            <a:fillRect/>
          </a:stretch>
        </p:blipFill>
        <p:spPr>
          <a:xfrm>
            <a:off x="1213485" y="4377690"/>
            <a:ext cx="1944000" cy="241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661"/>
          <a:stretch>
            <a:fillRect/>
          </a:stretch>
        </p:blipFill>
        <p:spPr>
          <a:xfrm>
            <a:off x="7390130" y="1828165"/>
            <a:ext cx="1800000" cy="241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8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2087" r="1490"/>
          <a:stretch>
            <a:fillRect/>
          </a:stretch>
        </p:blipFill>
        <p:spPr>
          <a:xfrm>
            <a:off x="9237980" y="4377690"/>
            <a:ext cx="1944000" cy="241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9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0645" y="4377690"/>
            <a:ext cx="1944000" cy="241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" descr="e5f2e165665b9613aa4549dc7e2255c"/>
          <p:cNvPicPr/>
          <p:nvPr/>
        </p:nvPicPr>
        <p:blipFill>
          <a:blip r:embed="rId10"/>
          <a:srcRect l="3746" b="2418"/>
          <a:stretch>
            <a:fillRect/>
          </a:stretch>
        </p:blipFill>
        <p:spPr>
          <a:xfrm>
            <a:off x="691515" y="1828165"/>
            <a:ext cx="1800000" cy="24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/>
          <p:nvPr/>
        </p:nvPicPr>
        <p:blipFill>
          <a:blip r:embed="rId11"/>
          <a:srcRect l="4066" t="4038" r="4587" b="3241"/>
          <a:stretch>
            <a:fillRect/>
          </a:stretch>
        </p:blipFill>
        <p:spPr>
          <a:xfrm>
            <a:off x="9550400" y="1828165"/>
            <a:ext cx="1800000" cy="24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351145" y="1490980"/>
            <a:ext cx="15055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70C0"/>
                </a:solidFill>
              </a:rPr>
              <a:t>多维避震技术</a:t>
            </a:r>
            <a:endParaRPr lang="zh-CN" altLang="en-US" sz="1600" b="1">
              <a:solidFill>
                <a:srgbClr val="0070C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29280" y="1490980"/>
            <a:ext cx="1527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70C0"/>
                </a:solidFill>
              </a:rPr>
              <a:t>辅助制动技术</a:t>
            </a:r>
            <a:endParaRPr lang="zh-CN" altLang="en-US" sz="1600" b="1">
              <a:solidFill>
                <a:srgbClr val="0070C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45040" y="1490980"/>
            <a:ext cx="15055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70C0"/>
                </a:solidFill>
              </a:rPr>
              <a:t>茶树修剪机</a:t>
            </a:r>
            <a:endParaRPr lang="zh-CN" altLang="en-US" sz="1600" b="1">
              <a:solidFill>
                <a:srgbClr val="0070C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8835" y="1490980"/>
            <a:ext cx="15055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70C0"/>
                </a:solidFill>
              </a:rPr>
              <a:t>底盘供电技术</a:t>
            </a:r>
            <a:endParaRPr lang="zh-CN" altLang="en-US" sz="1600" b="1">
              <a:solidFill>
                <a:srgbClr val="0070C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26655" y="1490980"/>
            <a:ext cx="1527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70C0"/>
                </a:solidFill>
              </a:rPr>
              <a:t>混合制动技术</a:t>
            </a:r>
            <a:endParaRPr lang="zh-CN" altLang="en-US" sz="1600" b="1">
              <a:solidFill>
                <a:srgbClr val="0070C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2.7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专利技术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86" name="Frame 39"/>
          <p:cNvSpPr/>
          <p:nvPr/>
        </p:nvSpPr>
        <p:spPr>
          <a:xfrm>
            <a:off x="5513276" y="3230399"/>
            <a:ext cx="1689805" cy="1689805"/>
          </a:xfrm>
          <a:prstGeom prst="rect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tx1"/>
              </a:solidFill>
            </a:endParaRPr>
          </a:p>
        </p:txBody>
      </p:sp>
      <p:sp>
        <p:nvSpPr>
          <p:cNvPr id="23" name="Frame 39"/>
          <p:cNvSpPr/>
          <p:nvPr/>
        </p:nvSpPr>
        <p:spPr>
          <a:xfrm>
            <a:off x="5640276" y="3357399"/>
            <a:ext cx="1689805" cy="1689805"/>
          </a:xfrm>
          <a:prstGeom prst="rect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tx1"/>
              </a:solidFill>
            </a:endParaRPr>
          </a:p>
        </p:txBody>
      </p:sp>
      <p:sp>
        <p:nvSpPr>
          <p:cNvPr id="87" name="Rectangle 40"/>
          <p:cNvSpPr/>
          <p:nvPr/>
        </p:nvSpPr>
        <p:spPr>
          <a:xfrm>
            <a:off x="5899109" y="3532454"/>
            <a:ext cx="1008444" cy="100844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5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943631" y="3736340"/>
            <a:ext cx="2592000" cy="1872000"/>
          </a:xfrm>
          <a:prstGeom prst="roundRect">
            <a:avLst/>
          </a:prstGeom>
          <a:ln w="28575" cmpd="sng">
            <a:solidFill>
              <a:srgbClr val="8FC8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943340" y="1600200"/>
            <a:ext cx="2592070" cy="1872615"/>
          </a:xfrm>
          <a:prstGeom prst="roundRect">
            <a:avLst/>
          </a:prstGeom>
          <a:ln w="28575" cmpd="sng">
            <a:solidFill>
              <a:srgbClr val="8FC8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27380" y="1600200"/>
            <a:ext cx="2393315" cy="4117975"/>
          </a:xfrm>
          <a:prstGeom prst="roundRect">
            <a:avLst/>
          </a:prstGeom>
          <a:ln w="28575" cmpd="sng">
            <a:solidFill>
              <a:srgbClr val="8FC8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459" descr="qxlarge-dsc-DB9BC4074083ED4B44F431B4ECFDEBF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215" y="1816100"/>
            <a:ext cx="10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4"/>
          <p:cNvSpPr txBox="1"/>
          <p:nvPr/>
        </p:nvSpPr>
        <p:spPr>
          <a:xfrm>
            <a:off x="1591945" y="2119630"/>
            <a:ext cx="166497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/>
              <a:t> </a:t>
            </a:r>
            <a:r>
              <a:rPr lang="zh-CN" altLang="en-US" sz="1400">
                <a:effectLst/>
              </a:rPr>
              <a:t>孙晓龙</a:t>
            </a:r>
            <a:endParaRPr lang="en-US" altLang="zh-CN">
              <a:effectLst/>
            </a:endParaRPr>
          </a:p>
          <a:p>
            <a:pPr algn="ctr"/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  <a:effectLst/>
              </a:rPr>
              <a:t>项目负责人</a:t>
            </a:r>
            <a:endParaRPr lang="zh-CN" altLang="en-US" sz="1400" b="1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  <a:effectLst/>
              </a:rPr>
              <a:t>人力资源管理</a:t>
            </a:r>
            <a:endParaRPr lang="zh-CN" altLang="en-US" sz="1400">
              <a:solidFill>
                <a:schemeClr val="tx1"/>
              </a:solidFill>
              <a:effectLst/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  <a:effectLst/>
              </a:rPr>
              <a:t>本科生</a:t>
            </a:r>
            <a:endParaRPr lang="zh-CN" altLang="en-US" sz="1400">
              <a:solidFill>
                <a:schemeClr val="tx1"/>
              </a:solidFill>
              <a:effectLst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733425" y="3517900"/>
            <a:ext cx="2162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专利情况</a:t>
            </a:r>
            <a:r>
              <a:rPr lang="en-US" altLang="zh-CN" sz="1200"/>
              <a:t>:</a:t>
            </a:r>
            <a:r>
              <a:rPr lang="zh-CN" altLang="en-US" sz="1200"/>
              <a:t>作为专利第一发明人已申请专利一项。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获奖情况：作为团队负责人或成员获得过多次大奖。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项目经历：曾主持参与了大学创新创业项目、</a:t>
            </a:r>
            <a:r>
              <a:rPr lang="en-US" altLang="zh-CN" sz="1200"/>
              <a:t>“</a:t>
            </a:r>
            <a:r>
              <a:rPr lang="zh-CN" altLang="en-US" sz="1200"/>
              <a:t>挑战杯</a:t>
            </a:r>
            <a:r>
              <a:rPr lang="en-US" altLang="zh-CN" sz="1200"/>
              <a:t>”</a:t>
            </a:r>
            <a:r>
              <a:rPr lang="zh-CN" altLang="en-US" sz="1200"/>
              <a:t>等多个项目。</a:t>
            </a:r>
            <a:endParaRPr lang="zh-CN" altLang="en-US" sz="1200"/>
          </a:p>
        </p:txBody>
      </p:sp>
      <p:sp>
        <p:nvSpPr>
          <p:cNvPr id="17" name="圆角矩形 16"/>
          <p:cNvSpPr/>
          <p:nvPr/>
        </p:nvSpPr>
        <p:spPr>
          <a:xfrm>
            <a:off x="3368040" y="3736340"/>
            <a:ext cx="2592000" cy="1871980"/>
          </a:xfrm>
          <a:prstGeom prst="roundRect">
            <a:avLst/>
          </a:prstGeom>
          <a:ln w="28575" cmpd="sng">
            <a:solidFill>
              <a:srgbClr val="8FC8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453" descr="6f1437a112f8951ef19fcc18513b6f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31883" y="3885883"/>
            <a:ext cx="720000" cy="9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3878580" y="3926205"/>
            <a:ext cx="20377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胡文彬</a:t>
            </a:r>
            <a:endParaRPr lang="zh-CN" altLang="en-US" sz="1400"/>
          </a:p>
          <a:p>
            <a:pPr algn="ctr"/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</a:rPr>
              <a:t>生产总监</a:t>
            </a:r>
            <a:endParaRPr lang="zh-CN" altLang="en-US" sz="140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zh-CN" altLang="en-US" sz="1400"/>
              <a:t>机械工程</a:t>
            </a:r>
            <a:endParaRPr lang="zh-CN" altLang="en-US" sz="1400"/>
          </a:p>
          <a:p>
            <a:pPr algn="ctr"/>
            <a:r>
              <a:rPr lang="zh-CN" altLang="en-US" sz="1400"/>
              <a:t>研究生</a:t>
            </a:r>
            <a:endParaRPr lang="zh-CN" altLang="en-US" sz="1400"/>
          </a:p>
        </p:txBody>
      </p:sp>
      <p:sp>
        <p:nvSpPr>
          <p:cNvPr id="20" name="文本框 20"/>
          <p:cNvSpPr txBox="1"/>
          <p:nvPr/>
        </p:nvSpPr>
        <p:spPr>
          <a:xfrm>
            <a:off x="3509645" y="4968875"/>
            <a:ext cx="230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在公司中负责产品的原料采购，产品的生产，和产品的质检。</a:t>
            </a:r>
            <a:endParaRPr lang="zh-CN" altLang="en-US" sz="1200"/>
          </a:p>
        </p:txBody>
      </p:sp>
      <p:sp>
        <p:nvSpPr>
          <p:cNvPr id="22" name="圆角矩形 21"/>
          <p:cNvSpPr/>
          <p:nvPr/>
        </p:nvSpPr>
        <p:spPr>
          <a:xfrm>
            <a:off x="3354705" y="1599565"/>
            <a:ext cx="2592000" cy="1871980"/>
          </a:xfrm>
          <a:prstGeom prst="roundRect">
            <a:avLst/>
          </a:prstGeom>
          <a:ln w="28575" cmpd="sng">
            <a:solidFill>
              <a:srgbClr val="8FC8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146800" y="1598930"/>
            <a:ext cx="2592000" cy="1872615"/>
          </a:xfrm>
          <a:prstGeom prst="roundRect">
            <a:avLst/>
          </a:prstGeom>
          <a:ln w="28575" cmpd="sng">
            <a:solidFill>
              <a:srgbClr val="8FC8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4"/>
          <p:cNvSpPr txBox="1"/>
          <p:nvPr/>
        </p:nvSpPr>
        <p:spPr>
          <a:xfrm>
            <a:off x="7021195" y="1800860"/>
            <a:ext cx="15773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 </a:t>
            </a:r>
            <a:r>
              <a:rPr lang="zh-CN" altLang="en-US" sz="1400"/>
              <a:t>刘冬菊</a:t>
            </a:r>
            <a:endParaRPr lang="zh-CN" altLang="en-US" sz="1400"/>
          </a:p>
          <a:p>
            <a:pPr algn="ctr"/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</a:rPr>
              <a:t>人力总监</a:t>
            </a:r>
            <a:endParaRPr lang="zh-CN" altLang="en-US" sz="140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zh-CN" altLang="en-US" sz="1400"/>
              <a:t>管理科学与工程</a:t>
            </a:r>
            <a:endParaRPr lang="zh-CN" altLang="en-US" sz="1400"/>
          </a:p>
          <a:p>
            <a:pPr algn="ctr"/>
            <a:r>
              <a:rPr lang="zh-CN" altLang="en-US" sz="1400"/>
              <a:t>研究生</a:t>
            </a:r>
            <a:endParaRPr lang="zh-CN" altLang="en-US" sz="1400"/>
          </a:p>
        </p:txBody>
      </p:sp>
      <p:sp>
        <p:nvSpPr>
          <p:cNvPr id="27" name="文本框 25"/>
          <p:cNvSpPr txBox="1"/>
          <p:nvPr/>
        </p:nvSpPr>
        <p:spPr>
          <a:xfrm>
            <a:off x="6233160" y="2785110"/>
            <a:ext cx="2358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在公司中负责人事管理工作，带领员工共同实现企业愿景。</a:t>
            </a:r>
            <a:endParaRPr lang="zh-CN" altLang="en-US" sz="1200"/>
          </a:p>
        </p:txBody>
      </p:sp>
      <p:pic>
        <p:nvPicPr>
          <p:cNvPr id="28" name="图片 450" descr="d276ec9df2b96ba021cfeb4cc83993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32200" y="1750060"/>
            <a:ext cx="720000" cy="9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文本框 28"/>
          <p:cNvSpPr txBox="1"/>
          <p:nvPr/>
        </p:nvSpPr>
        <p:spPr>
          <a:xfrm>
            <a:off x="4045585" y="1831975"/>
            <a:ext cx="17030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戴思超</a:t>
            </a:r>
            <a:endParaRPr lang="zh-CN" altLang="en-US" sz="1400"/>
          </a:p>
          <a:p>
            <a:pPr algn="ctr"/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</a:rPr>
              <a:t>技术总监</a:t>
            </a:r>
            <a:endParaRPr lang="zh-CN" altLang="en-US" sz="1400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zh-CN" altLang="en-US" sz="1400"/>
              <a:t>机械工程</a:t>
            </a:r>
            <a:endParaRPr lang="zh-CN" altLang="en-US" sz="1400"/>
          </a:p>
          <a:p>
            <a:pPr algn="ctr"/>
            <a:r>
              <a:rPr lang="zh-CN" altLang="en-US" sz="1400"/>
              <a:t>研究生</a:t>
            </a:r>
            <a:endParaRPr lang="zh-CN" altLang="en-US" sz="1400"/>
          </a:p>
        </p:txBody>
      </p:sp>
      <p:sp>
        <p:nvSpPr>
          <p:cNvPr id="31" name="文本框 29"/>
          <p:cNvSpPr txBox="1"/>
          <p:nvPr/>
        </p:nvSpPr>
        <p:spPr>
          <a:xfrm>
            <a:off x="3435985" y="2753995"/>
            <a:ext cx="2471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负责产品开发（产品定义、设计、试制等）管理，包含对应零部件发布。</a:t>
            </a:r>
            <a:endParaRPr lang="zh-CN" altLang="en-US" sz="1200"/>
          </a:p>
        </p:txBody>
      </p:sp>
      <p:sp>
        <p:nvSpPr>
          <p:cNvPr id="32" name="圆角矩形 31"/>
          <p:cNvSpPr/>
          <p:nvPr/>
        </p:nvSpPr>
        <p:spPr>
          <a:xfrm>
            <a:off x="6146800" y="3736340"/>
            <a:ext cx="2592000" cy="1871980"/>
          </a:xfrm>
          <a:prstGeom prst="roundRect">
            <a:avLst/>
          </a:prstGeom>
          <a:ln w="28575" cmpd="sng">
            <a:solidFill>
              <a:srgbClr val="8FC8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455" descr="mmexport1597235926842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6670" y="3926205"/>
            <a:ext cx="831850" cy="8966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文本框 32"/>
          <p:cNvSpPr txBox="1"/>
          <p:nvPr/>
        </p:nvSpPr>
        <p:spPr>
          <a:xfrm>
            <a:off x="7143115" y="3926205"/>
            <a:ext cx="13335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1400"/>
              <a:t>谢杰敏</a:t>
            </a:r>
            <a:endParaRPr lang="zh-CN" altLang="en-US" sz="1400"/>
          </a:p>
          <a:p>
            <a:pPr algn="ctr"/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</a:rPr>
              <a:t>财务总监</a:t>
            </a:r>
            <a:endParaRPr lang="zh-CN" altLang="en-US" sz="1400"/>
          </a:p>
          <a:p>
            <a:pPr algn="ctr">
              <a:buClrTx/>
              <a:buSzTx/>
              <a:buFontTx/>
            </a:pPr>
            <a:r>
              <a:rPr lang="zh-CN" altLang="en-US" sz="1400"/>
              <a:t>财务管理</a:t>
            </a:r>
            <a:endParaRPr lang="zh-CN" altLang="en-US" sz="1400"/>
          </a:p>
          <a:p>
            <a:pPr algn="ctr">
              <a:buClrTx/>
              <a:buSzTx/>
              <a:buFontTx/>
            </a:pPr>
            <a:r>
              <a:rPr lang="zh-CN" altLang="en-US" sz="1400"/>
              <a:t>本科生</a:t>
            </a:r>
            <a:endParaRPr lang="zh-CN" altLang="en-US" sz="1400"/>
          </a:p>
        </p:txBody>
      </p:sp>
      <p:sp>
        <p:nvSpPr>
          <p:cNvPr id="35" name="文本框 38"/>
          <p:cNvSpPr txBox="1"/>
          <p:nvPr/>
        </p:nvSpPr>
        <p:spPr>
          <a:xfrm>
            <a:off x="6297295" y="4968875"/>
            <a:ext cx="2238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在公司中负责公司的财务部分制定公司财务计划及预算。</a:t>
            </a:r>
            <a:endParaRPr lang="zh-CN" altLang="en-US" sz="1200"/>
          </a:p>
        </p:txBody>
      </p:sp>
      <p:pic>
        <p:nvPicPr>
          <p:cNvPr id="36" name="图片 456" descr="author-image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31935" y="1800860"/>
            <a:ext cx="720000" cy="9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文本框 26"/>
          <p:cNvSpPr txBox="1"/>
          <p:nvPr/>
        </p:nvSpPr>
        <p:spPr>
          <a:xfrm>
            <a:off x="9968865" y="1741805"/>
            <a:ext cx="962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400"/>
              <a:t>朱伟龙</a:t>
            </a:r>
            <a:endParaRPr lang="zh-CN" altLang="en-US" sz="1400"/>
          </a:p>
          <a:p>
            <a:pPr algn="ctr">
              <a:buClrTx/>
              <a:buSzTx/>
              <a:buFontTx/>
            </a:pPr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</a:rPr>
              <a:t>运营总监</a:t>
            </a:r>
            <a:endParaRPr lang="zh-CN" altLang="en-US" sz="1400">
              <a:solidFill>
                <a:schemeClr val="accent1">
                  <a:lumMod val="75000"/>
                </a:schemeClr>
              </a:solidFill>
            </a:endParaRPr>
          </a:p>
          <a:p>
            <a:pPr algn="ctr">
              <a:buClrTx/>
              <a:buSzTx/>
              <a:buFontTx/>
            </a:pPr>
            <a:r>
              <a:rPr lang="zh-CN" altLang="en-US" sz="1400"/>
              <a:t>软件工程</a:t>
            </a:r>
            <a:endParaRPr lang="zh-CN" altLang="en-US" sz="1400"/>
          </a:p>
          <a:p>
            <a:pPr algn="ctr">
              <a:buClrTx/>
              <a:buSzTx/>
              <a:buFontTx/>
            </a:pPr>
            <a:r>
              <a:rPr lang="zh-CN" altLang="en-US" sz="1400"/>
              <a:t>本科生</a:t>
            </a:r>
            <a:endParaRPr lang="zh-CN" altLang="en-US" sz="1400"/>
          </a:p>
        </p:txBody>
      </p:sp>
      <p:sp>
        <p:nvSpPr>
          <p:cNvPr id="38" name="文本框 30"/>
          <p:cNvSpPr txBox="1"/>
          <p:nvPr/>
        </p:nvSpPr>
        <p:spPr>
          <a:xfrm>
            <a:off x="9023985" y="2785110"/>
            <a:ext cx="2244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在公司负责公司网站的运营及维护，线上工作的主要负责人。</a:t>
            </a:r>
            <a:endParaRPr lang="zh-CN" altLang="en-US" sz="1200"/>
          </a:p>
        </p:txBody>
      </p:sp>
      <p:sp>
        <p:nvSpPr>
          <p:cNvPr id="39" name="文本框 33"/>
          <p:cNvSpPr txBox="1"/>
          <p:nvPr/>
        </p:nvSpPr>
        <p:spPr>
          <a:xfrm>
            <a:off x="9852025" y="3909060"/>
            <a:ext cx="11963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夏敏</a:t>
            </a:r>
            <a:endParaRPr lang="zh-CN" altLang="en-US" sz="1400"/>
          </a:p>
          <a:p>
            <a:pPr algn="ctr"/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</a:rPr>
              <a:t>销售总监</a:t>
            </a:r>
            <a:endParaRPr lang="zh-CN" altLang="en-US" sz="140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zh-CN" altLang="en-US" sz="1400"/>
              <a:t>工商管理</a:t>
            </a:r>
            <a:endParaRPr lang="zh-CN" altLang="en-US" sz="1400"/>
          </a:p>
          <a:p>
            <a:pPr algn="ctr"/>
            <a:r>
              <a:rPr lang="zh-CN" altLang="en-US" sz="1400"/>
              <a:t>本科生</a:t>
            </a:r>
            <a:endParaRPr lang="zh-CN" altLang="en-US" sz="1400"/>
          </a:p>
        </p:txBody>
      </p:sp>
      <p:pic>
        <p:nvPicPr>
          <p:cNvPr id="40" name="图片 458" descr="报名照片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31935" y="3906520"/>
            <a:ext cx="720000" cy="936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文本框 35"/>
          <p:cNvSpPr txBox="1"/>
          <p:nvPr/>
        </p:nvSpPr>
        <p:spPr>
          <a:xfrm>
            <a:off x="9023985" y="4968875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负责制定销售计划，总结销售成果，完成产品的销售产量。</a:t>
            </a:r>
            <a:endParaRPr lang="zh-CN" altLang="en-US" sz="1200"/>
          </a:p>
        </p:txBody>
      </p:sp>
      <p:sp>
        <p:nvSpPr>
          <p:cNvPr id="42" name="文本框 42"/>
          <p:cNvSpPr txBox="1"/>
          <p:nvPr/>
        </p:nvSpPr>
        <p:spPr>
          <a:xfrm>
            <a:off x="1696720" y="5803265"/>
            <a:ext cx="1944000" cy="828000"/>
          </a:xfrm>
          <a:prstGeom prst="rect">
            <a:avLst/>
          </a:prstGeom>
          <a:noFill/>
          <a:ln w="28575" cmpd="thickThin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200">
                <a:sym typeface="+mn-ea"/>
              </a:rPr>
              <a:t>控制工程、机械工程、软件工程</a:t>
            </a:r>
            <a:r>
              <a:rPr lang="zh-CN" altLang="en-US" sz="1200"/>
              <a:t>、工商管理、管理工程与科学、财务管理、</a:t>
            </a:r>
            <a:r>
              <a:rPr lang="zh-CN" altLang="en-US" sz="1200">
                <a:sym typeface="+mn-ea"/>
              </a:rPr>
              <a:t>人力资源管理。</a:t>
            </a:r>
            <a:endParaRPr lang="zh-CN" altLang="en-US" sz="1200"/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425" y="5683885"/>
            <a:ext cx="792000" cy="792000"/>
          </a:xfrm>
          <a:prstGeom prst="rect">
            <a:avLst/>
          </a:prstGeom>
        </p:spPr>
      </p:pic>
      <p:pic>
        <p:nvPicPr>
          <p:cNvPr id="45" name="图片 4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01845" y="5784215"/>
            <a:ext cx="590550" cy="590550"/>
          </a:xfrm>
          <a:prstGeom prst="rect">
            <a:avLst/>
          </a:prstGeom>
        </p:spPr>
      </p:pic>
      <p:sp>
        <p:nvSpPr>
          <p:cNvPr id="46" name="文本框 43"/>
          <p:cNvSpPr txBox="1"/>
          <p:nvPr/>
        </p:nvSpPr>
        <p:spPr>
          <a:xfrm>
            <a:off x="5395595" y="5803265"/>
            <a:ext cx="1874520" cy="645160"/>
          </a:xfrm>
          <a:prstGeom prst="rect">
            <a:avLst/>
          </a:prstGeom>
          <a:noFill/>
          <a:ln w="28575" cmpd="thickThin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200"/>
              <a:t>创业团队拥有研究生</a:t>
            </a:r>
            <a:r>
              <a:rPr lang="en-US" altLang="zh-CN" sz="1200"/>
              <a:t>4</a:t>
            </a:r>
            <a:r>
              <a:rPr lang="zh-CN" altLang="en-US" sz="1200"/>
              <a:t>名、本科生</a:t>
            </a:r>
            <a:r>
              <a:rPr lang="en-US" altLang="zh-CN" sz="1200"/>
              <a:t>5</a:t>
            </a:r>
            <a:r>
              <a:rPr lang="zh-CN" altLang="en-US" sz="1200"/>
              <a:t>名。</a:t>
            </a:r>
            <a:endParaRPr lang="zh-CN" altLang="en-US" sz="1200"/>
          </a:p>
          <a:p>
            <a:endParaRPr lang="zh-CN" altLang="en-US" sz="1200"/>
          </a:p>
        </p:txBody>
      </p:sp>
      <p:pic>
        <p:nvPicPr>
          <p:cNvPr id="48" name="图片 47" descr="resource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38490" y="5830570"/>
            <a:ext cx="648000" cy="648000"/>
          </a:xfrm>
          <a:prstGeom prst="rect">
            <a:avLst/>
          </a:prstGeom>
        </p:spPr>
      </p:pic>
      <p:sp>
        <p:nvSpPr>
          <p:cNvPr id="49" name="文本框 44"/>
          <p:cNvSpPr txBox="1"/>
          <p:nvPr/>
        </p:nvSpPr>
        <p:spPr>
          <a:xfrm>
            <a:off x="9174480" y="5830570"/>
            <a:ext cx="1944000" cy="645160"/>
          </a:xfrm>
          <a:prstGeom prst="rect">
            <a:avLst/>
          </a:prstGeom>
          <a:noFill/>
          <a:ln w="28575" cmpd="thickThin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200"/>
              <a:t>财务部、研发部、运营管理部、生产管理部、销售部、人力资源部等。</a:t>
            </a:r>
            <a:endParaRPr lang="zh-CN" altLang="en-US" sz="1200"/>
          </a:p>
        </p:txBody>
      </p:sp>
      <p:pic>
        <p:nvPicPr>
          <p:cNvPr id="448" name="图片 448" descr="cb7ccf1f3bea6512a154f3d16d9e5b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6998" y="1839913"/>
            <a:ext cx="669921" cy="9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3.1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创业团队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 公司发展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3080" y="995680"/>
            <a:ext cx="4286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3.2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指导老师与团队顾问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66198" y="1795499"/>
            <a:ext cx="1668823" cy="184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25000"/>
              </a:lnSpc>
            </a:pPr>
            <a:r>
              <a:rPr lang="en-US" altLang="zh-CN" sz="13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副教授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硕士生导师、上海交通大学机械工程专业博士。承担了国家自然科学基金项目等。授权发明专利或实用新型专利30余项。</a:t>
            </a:r>
            <a:endParaRPr lang="zh-CN" altLang="en-US" sz="1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任意多边形 7"/>
          <p:cNvSpPr/>
          <p:nvPr/>
        </p:nvSpPr>
        <p:spPr>
          <a:xfrm>
            <a:off x="694173" y="1475978"/>
            <a:ext cx="2873824" cy="2543584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70815" y="1666576"/>
            <a:ext cx="1529256" cy="2139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endParaRPr lang="en-US" altLang="zh-CN" sz="13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/>
            <a:r>
              <a:rPr lang="zh-CN" alt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教授、硕士生导师、</a:t>
            </a:r>
            <a:r>
              <a:rPr 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合肥工业大学机械工程专业博士、机械与汽车工程学院系主任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，第一发明人授权国家发明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专利</a:t>
            </a: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60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余件</a:t>
            </a: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获安徽省级科技进步奖二等奖</a:t>
            </a: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1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4612289" y="1493396"/>
            <a:ext cx="2873825" cy="2543584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14035" y="1691960"/>
            <a:ext cx="1692419" cy="219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教授、硕士生导师、中国科学技术大学博士研究生、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经管</a:t>
            </a:r>
            <a:r>
              <a:rPr lang="zh-CN" sz="13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学院副院长。</a:t>
            </a:r>
            <a:r>
              <a:rPr lang="zh-CN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主持国家社科基金、教育部人文社科项目等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，中国“互联网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”大学生创新创新大赛优秀创新创业导师。</a:t>
            </a:r>
            <a:endParaRPr lang="zh-CN" altLang="en-US" sz="1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8528394" y="1500959"/>
            <a:ext cx="3049240" cy="2522192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1" name="任意多边形 8"/>
          <p:cNvSpPr/>
          <p:nvPr/>
        </p:nvSpPr>
        <p:spPr>
          <a:xfrm>
            <a:off x="2734371" y="1514211"/>
            <a:ext cx="843444" cy="1257221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6662775" y="1502868"/>
            <a:ext cx="831145" cy="1262320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任意多边形 8"/>
          <p:cNvSpPr/>
          <p:nvPr/>
        </p:nvSpPr>
        <p:spPr>
          <a:xfrm>
            <a:off x="10656311" y="1514211"/>
            <a:ext cx="926391" cy="1246881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43130" y="3144425"/>
            <a:ext cx="202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指导老师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肖平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733456" y="3172840"/>
            <a:ext cx="202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指导老师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疏达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09747" y="3129369"/>
            <a:ext cx="202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指导老师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谢荣见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pic>
        <p:nvPicPr>
          <p:cNvPr id="52" name="图片 -2147482622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830091" y="1788726"/>
            <a:ext cx="1009099" cy="122125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" name="图片 -2147482623" descr="IMG_256"/>
          <p:cNvPicPr/>
          <p:nvPr/>
        </p:nvPicPr>
        <p:blipFill>
          <a:blip r:embed="rId4"/>
          <a:stretch>
            <a:fillRect/>
          </a:stretch>
        </p:blipFill>
        <p:spPr>
          <a:xfrm>
            <a:off x="8728473" y="1735294"/>
            <a:ext cx="1032657" cy="131467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" name="图片 -2147482624" descr="IMG_256"/>
          <p:cNvPicPr/>
          <p:nvPr/>
        </p:nvPicPr>
        <p:blipFill>
          <a:blip r:embed="rId5"/>
          <a:stretch>
            <a:fillRect/>
          </a:stretch>
        </p:blipFill>
        <p:spPr>
          <a:xfrm>
            <a:off x="4777042" y="1769586"/>
            <a:ext cx="978806" cy="1176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任意多边形 7"/>
          <p:cNvSpPr/>
          <p:nvPr/>
        </p:nvSpPr>
        <p:spPr>
          <a:xfrm>
            <a:off x="657658" y="4174126"/>
            <a:ext cx="2261388" cy="2627319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6" name="任意多边形 8"/>
          <p:cNvSpPr/>
          <p:nvPr/>
        </p:nvSpPr>
        <p:spPr>
          <a:xfrm>
            <a:off x="2194112" y="4240330"/>
            <a:ext cx="634428" cy="1275801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任意多边形 7"/>
          <p:cNvSpPr/>
          <p:nvPr/>
        </p:nvSpPr>
        <p:spPr>
          <a:xfrm>
            <a:off x="6010612" y="4206232"/>
            <a:ext cx="2517301" cy="2563774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8" name="任意多边形 7"/>
          <p:cNvSpPr/>
          <p:nvPr/>
        </p:nvSpPr>
        <p:spPr>
          <a:xfrm>
            <a:off x="8987567" y="4174126"/>
            <a:ext cx="2613561" cy="2609615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0" name="任意多边形 8"/>
          <p:cNvSpPr/>
          <p:nvPr/>
        </p:nvSpPr>
        <p:spPr>
          <a:xfrm>
            <a:off x="7801952" y="4210439"/>
            <a:ext cx="725962" cy="1242450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任意多边形 8"/>
          <p:cNvSpPr/>
          <p:nvPr/>
        </p:nvSpPr>
        <p:spPr>
          <a:xfrm>
            <a:off x="10832178" y="4185683"/>
            <a:ext cx="805545" cy="1266173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3" name="图片 62" descr="程益先"/>
          <p:cNvPicPr/>
          <p:nvPr/>
        </p:nvPicPr>
        <p:blipFill>
          <a:blip r:embed="rId6"/>
          <a:stretch>
            <a:fillRect/>
          </a:stretch>
        </p:blipFill>
        <p:spPr>
          <a:xfrm>
            <a:off x="814891" y="4500675"/>
            <a:ext cx="803779" cy="967434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021" y="4487460"/>
            <a:ext cx="822450" cy="953823"/>
          </a:xfrm>
          <a:prstGeom prst="rect">
            <a:avLst/>
          </a:prstGeom>
        </p:spPr>
      </p:pic>
      <p:pic>
        <p:nvPicPr>
          <p:cNvPr id="65" name="图片 64"/>
          <p:cNvPicPr/>
          <p:nvPr/>
        </p:nvPicPr>
        <p:blipFill>
          <a:blip r:embed="rId8"/>
          <a:stretch>
            <a:fillRect/>
          </a:stretch>
        </p:blipFill>
        <p:spPr>
          <a:xfrm>
            <a:off x="6168049" y="4448716"/>
            <a:ext cx="915437" cy="112073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681325" y="4479203"/>
            <a:ext cx="1063536" cy="209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宋体" panose="02010600030101010101" pitchFamily="2" charset="-122"/>
              </a:rPr>
              <a:t>芜湖市高新区中小企业服务中心主任，注册咨询工程师，高级人力资源管理师，担任多家公司的法定代表人。</a:t>
            </a:r>
            <a:endParaRPr lang="zh-CN" altLang="en-US" sz="13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 rot="10800000" flipV="1">
            <a:off x="4213809" y="4521696"/>
            <a:ext cx="1177832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杭州普拉格新能源汽车有限公司董事长。教授级工程师，获国务院特殊津贴，华中科技大学博士研究生。</a:t>
            </a:r>
            <a:endParaRPr lang="zh-CN" altLang="en-US" sz="1300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193336" y="4392250"/>
            <a:ext cx="1263328" cy="209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宋体" panose="02010600030101010101" pitchFamily="2" charset="-122"/>
              </a:rPr>
              <a:t>中联重机股份有限公司研究院副院长，高级工程师，中国农机学会试验检测分会副主任委员，申请专利</a:t>
            </a: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宋体" panose="02010600030101010101" pitchFamily="2" charset="-122"/>
              </a:rPr>
              <a:t>20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宋体" panose="02010600030101010101" pitchFamily="2" charset="-122"/>
              </a:rPr>
              <a:t>余项。</a:t>
            </a:r>
            <a:endParaRPr lang="zh-CN" altLang="en-US" sz="13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156369" y="4346181"/>
            <a:ext cx="1421917" cy="2341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</a:pPr>
            <a:r>
              <a:rPr lang="zh-CN" altLang="en-US" sz="13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宋体" panose="02010600030101010101" pitchFamily="2" charset="-122"/>
              </a:rPr>
              <a:t>教授、博士生导师，中国科学技术大学计算机专业博士后，安徽省学科技术带头人、安徽省高校拔尖人才，主持国家自然科学基金</a:t>
            </a:r>
            <a:r>
              <a:rPr lang="en-US" altLang="zh-CN" sz="13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sz="13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宋体" panose="02010600030101010101" pitchFamily="2" charset="-122"/>
              </a:rPr>
              <a:t>项。</a:t>
            </a:r>
            <a:endParaRPr lang="zh-CN" altLang="en-US" sz="1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67" l="3000" r="95000">
                        <a14:foregroundMark x1="71000" y1="22667" x2="51000" y2="17333"/>
                        <a14:foregroundMark x1="59000" y1="17333" x2="27000" y2="25333"/>
                        <a14:foregroundMark x1="21000" y1="80000" x2="15000" y2="97333"/>
                        <a14:foregroundMark x1="24000" y1="70000" x2="14000" y2="99333"/>
                        <a14:foregroundMark x1="16000" y1="70000" x2="3000" y2="84667"/>
                        <a14:foregroundMark x1="87000" y1="76000" x2="64000" y2="99333"/>
                        <a14:foregroundMark x1="91000" y1="73333" x2="95000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345" y="4447329"/>
            <a:ext cx="920429" cy="1080104"/>
          </a:xfrm>
          <a:prstGeom prst="rect">
            <a:avLst/>
          </a:prstGeom>
        </p:spPr>
      </p:pic>
      <p:sp>
        <p:nvSpPr>
          <p:cNvPr id="71" name="任意多边形 7"/>
          <p:cNvSpPr/>
          <p:nvPr/>
        </p:nvSpPr>
        <p:spPr>
          <a:xfrm>
            <a:off x="3323324" y="4233714"/>
            <a:ext cx="2181803" cy="2563774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2" name="任意多边形 8"/>
          <p:cNvSpPr/>
          <p:nvPr/>
        </p:nvSpPr>
        <p:spPr>
          <a:xfrm>
            <a:off x="4876729" y="4213131"/>
            <a:ext cx="672349" cy="1286131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17668" y="5756661"/>
            <a:ext cx="202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创业指导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程益先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313442" y="5675435"/>
            <a:ext cx="202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创业指导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杨爱喜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6424" name="矩形 61"/>
          <p:cNvSpPr>
            <a:spLocks noChangeArrowheads="1"/>
          </p:cNvSpPr>
          <p:nvPr/>
        </p:nvSpPr>
        <p:spPr bwMode="auto">
          <a:xfrm>
            <a:off x="6167755" y="5758180"/>
            <a:ext cx="60960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技术指导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贡军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6425" name="矩形 62"/>
          <p:cNvSpPr>
            <a:spLocks noChangeArrowheads="1"/>
          </p:cNvSpPr>
          <p:nvPr/>
        </p:nvSpPr>
        <p:spPr bwMode="auto">
          <a:xfrm>
            <a:off x="9199245" y="5758180"/>
            <a:ext cx="109510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信息顾问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张佩云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 公司发展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662420" y="949960"/>
            <a:ext cx="5294630" cy="235140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5" y="1193800"/>
            <a:ext cx="971550" cy="98488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3080" y="995680"/>
            <a:ext cx="370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生产模式和营销模式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344995" y="4621910"/>
            <a:ext cx="3912231" cy="554968"/>
            <a:chOff x="6121827" y="2737350"/>
            <a:chExt cx="1442014" cy="17174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3" name="矩形 72"/>
            <p:cNvSpPr/>
            <p:nvPr/>
          </p:nvSpPr>
          <p:spPr>
            <a:xfrm>
              <a:off x="6123148" y="2739731"/>
              <a:ext cx="1440693" cy="1710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任意多边形 60"/>
            <p:cNvSpPr/>
            <p:nvPr/>
          </p:nvSpPr>
          <p:spPr>
            <a:xfrm>
              <a:off x="6121827" y="2737350"/>
              <a:ext cx="1435161" cy="1717419"/>
            </a:xfrm>
            <a:custGeom>
              <a:avLst/>
              <a:gdLst>
                <a:gd name="connsiteX0" fmla="*/ 0 w 1418492"/>
                <a:gd name="connsiteY0" fmla="*/ 1688123 h 1688123"/>
                <a:gd name="connsiteX1" fmla="*/ 1418492 w 1418492"/>
                <a:gd name="connsiteY1" fmla="*/ 0 h 1688123"/>
                <a:gd name="connsiteX2" fmla="*/ 23446 w 1418492"/>
                <a:gd name="connsiteY2" fmla="*/ 0 h 1688123"/>
                <a:gd name="connsiteX3" fmla="*/ 0 w 1418492"/>
                <a:gd name="connsiteY3" fmla="*/ 1688123 h 1688123"/>
                <a:gd name="connsiteX0-1" fmla="*/ 0 w 1418492"/>
                <a:gd name="connsiteY0-2" fmla="*/ 1688123 h 1688123"/>
                <a:gd name="connsiteX1-3" fmla="*/ 1418492 w 1418492"/>
                <a:gd name="connsiteY1-4" fmla="*/ 0 h 1688123"/>
                <a:gd name="connsiteX2-5" fmla="*/ 4396 w 1418492"/>
                <a:gd name="connsiteY2-6" fmla="*/ 0 h 1688123"/>
                <a:gd name="connsiteX3-7" fmla="*/ 0 w 1418492"/>
                <a:gd name="connsiteY3-8" fmla="*/ 1688123 h 1688123"/>
                <a:gd name="connsiteX0-9" fmla="*/ 0 w 1437542"/>
                <a:gd name="connsiteY0-10" fmla="*/ 1690467 h 1690467"/>
                <a:gd name="connsiteX1-11" fmla="*/ 1437542 w 1437542"/>
                <a:gd name="connsiteY1-12" fmla="*/ 0 h 1690467"/>
                <a:gd name="connsiteX2-13" fmla="*/ 4396 w 1437542"/>
                <a:gd name="connsiteY2-14" fmla="*/ 2344 h 1690467"/>
                <a:gd name="connsiteX3-15" fmla="*/ 0 w 1437542"/>
                <a:gd name="connsiteY3-16" fmla="*/ 1690467 h 1690467"/>
                <a:gd name="connsiteX0-17" fmla="*/ 0 w 1435161"/>
                <a:gd name="connsiteY0-18" fmla="*/ 1690467 h 1690467"/>
                <a:gd name="connsiteX1-19" fmla="*/ 1435161 w 1435161"/>
                <a:gd name="connsiteY1-20" fmla="*/ 0 h 1690467"/>
                <a:gd name="connsiteX2-21" fmla="*/ 2015 w 1435161"/>
                <a:gd name="connsiteY2-22" fmla="*/ 2344 h 1690467"/>
                <a:gd name="connsiteX3-23" fmla="*/ 0 w 1435161"/>
                <a:gd name="connsiteY3-24" fmla="*/ 1690467 h 16904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5161" h="1690467">
                  <a:moveTo>
                    <a:pt x="0" y="1690467"/>
                  </a:moveTo>
                  <a:lnTo>
                    <a:pt x="1435161" y="0"/>
                  </a:lnTo>
                  <a:lnTo>
                    <a:pt x="2015" y="2344"/>
                  </a:lnTo>
                  <a:cubicBezTo>
                    <a:pt x="550" y="565052"/>
                    <a:pt x="1465" y="1127759"/>
                    <a:pt x="0" y="169046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832703" y="5296100"/>
            <a:ext cx="25776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338062" y="5341964"/>
            <a:ext cx="3919164" cy="552847"/>
            <a:chOff x="6121827" y="2737350"/>
            <a:chExt cx="1442014" cy="17174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7" name="矩形 76"/>
            <p:cNvSpPr/>
            <p:nvPr/>
          </p:nvSpPr>
          <p:spPr>
            <a:xfrm>
              <a:off x="6123148" y="2739731"/>
              <a:ext cx="1440693" cy="17108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任意多边形 44"/>
            <p:cNvSpPr/>
            <p:nvPr/>
          </p:nvSpPr>
          <p:spPr>
            <a:xfrm>
              <a:off x="6121827" y="2737350"/>
              <a:ext cx="1435161" cy="1717419"/>
            </a:xfrm>
            <a:custGeom>
              <a:avLst/>
              <a:gdLst>
                <a:gd name="connsiteX0" fmla="*/ 0 w 1418492"/>
                <a:gd name="connsiteY0" fmla="*/ 1688123 h 1688123"/>
                <a:gd name="connsiteX1" fmla="*/ 1418492 w 1418492"/>
                <a:gd name="connsiteY1" fmla="*/ 0 h 1688123"/>
                <a:gd name="connsiteX2" fmla="*/ 23446 w 1418492"/>
                <a:gd name="connsiteY2" fmla="*/ 0 h 1688123"/>
                <a:gd name="connsiteX3" fmla="*/ 0 w 1418492"/>
                <a:gd name="connsiteY3" fmla="*/ 1688123 h 1688123"/>
                <a:gd name="connsiteX0-1" fmla="*/ 0 w 1418492"/>
                <a:gd name="connsiteY0-2" fmla="*/ 1688123 h 1688123"/>
                <a:gd name="connsiteX1-3" fmla="*/ 1418492 w 1418492"/>
                <a:gd name="connsiteY1-4" fmla="*/ 0 h 1688123"/>
                <a:gd name="connsiteX2-5" fmla="*/ 4396 w 1418492"/>
                <a:gd name="connsiteY2-6" fmla="*/ 0 h 1688123"/>
                <a:gd name="connsiteX3-7" fmla="*/ 0 w 1418492"/>
                <a:gd name="connsiteY3-8" fmla="*/ 1688123 h 1688123"/>
                <a:gd name="connsiteX0-9" fmla="*/ 0 w 1437542"/>
                <a:gd name="connsiteY0-10" fmla="*/ 1690467 h 1690467"/>
                <a:gd name="connsiteX1-11" fmla="*/ 1437542 w 1437542"/>
                <a:gd name="connsiteY1-12" fmla="*/ 0 h 1690467"/>
                <a:gd name="connsiteX2-13" fmla="*/ 4396 w 1437542"/>
                <a:gd name="connsiteY2-14" fmla="*/ 2344 h 1690467"/>
                <a:gd name="connsiteX3-15" fmla="*/ 0 w 1437542"/>
                <a:gd name="connsiteY3-16" fmla="*/ 1690467 h 1690467"/>
                <a:gd name="connsiteX0-17" fmla="*/ 0 w 1435161"/>
                <a:gd name="connsiteY0-18" fmla="*/ 1690467 h 1690467"/>
                <a:gd name="connsiteX1-19" fmla="*/ 1435161 w 1435161"/>
                <a:gd name="connsiteY1-20" fmla="*/ 0 h 1690467"/>
                <a:gd name="connsiteX2-21" fmla="*/ 2015 w 1435161"/>
                <a:gd name="connsiteY2-22" fmla="*/ 2344 h 1690467"/>
                <a:gd name="connsiteX3-23" fmla="*/ 0 w 1435161"/>
                <a:gd name="connsiteY3-24" fmla="*/ 1690467 h 16904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5161" h="1690467">
                  <a:moveTo>
                    <a:pt x="0" y="1690467"/>
                  </a:moveTo>
                  <a:lnTo>
                    <a:pt x="1435161" y="0"/>
                  </a:lnTo>
                  <a:lnTo>
                    <a:pt x="2015" y="2344"/>
                  </a:lnTo>
                  <a:cubicBezTo>
                    <a:pt x="550" y="565052"/>
                    <a:pt x="1465" y="1127759"/>
                    <a:pt x="0" y="169046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338062" y="3898173"/>
            <a:ext cx="3912231" cy="554968"/>
            <a:chOff x="6121827" y="2737350"/>
            <a:chExt cx="1442014" cy="17174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0" name="矩形 79"/>
            <p:cNvSpPr/>
            <p:nvPr/>
          </p:nvSpPr>
          <p:spPr>
            <a:xfrm>
              <a:off x="6123148" y="2739731"/>
              <a:ext cx="1440693" cy="1710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任意多边形 60"/>
            <p:cNvSpPr/>
            <p:nvPr/>
          </p:nvSpPr>
          <p:spPr>
            <a:xfrm>
              <a:off x="6121827" y="2737350"/>
              <a:ext cx="1435161" cy="1717419"/>
            </a:xfrm>
            <a:custGeom>
              <a:avLst/>
              <a:gdLst>
                <a:gd name="connsiteX0" fmla="*/ 0 w 1418492"/>
                <a:gd name="connsiteY0" fmla="*/ 1688123 h 1688123"/>
                <a:gd name="connsiteX1" fmla="*/ 1418492 w 1418492"/>
                <a:gd name="connsiteY1" fmla="*/ 0 h 1688123"/>
                <a:gd name="connsiteX2" fmla="*/ 23446 w 1418492"/>
                <a:gd name="connsiteY2" fmla="*/ 0 h 1688123"/>
                <a:gd name="connsiteX3" fmla="*/ 0 w 1418492"/>
                <a:gd name="connsiteY3" fmla="*/ 1688123 h 1688123"/>
                <a:gd name="connsiteX0-1" fmla="*/ 0 w 1418492"/>
                <a:gd name="connsiteY0-2" fmla="*/ 1688123 h 1688123"/>
                <a:gd name="connsiteX1-3" fmla="*/ 1418492 w 1418492"/>
                <a:gd name="connsiteY1-4" fmla="*/ 0 h 1688123"/>
                <a:gd name="connsiteX2-5" fmla="*/ 4396 w 1418492"/>
                <a:gd name="connsiteY2-6" fmla="*/ 0 h 1688123"/>
                <a:gd name="connsiteX3-7" fmla="*/ 0 w 1418492"/>
                <a:gd name="connsiteY3-8" fmla="*/ 1688123 h 1688123"/>
                <a:gd name="connsiteX0-9" fmla="*/ 0 w 1437542"/>
                <a:gd name="connsiteY0-10" fmla="*/ 1690467 h 1690467"/>
                <a:gd name="connsiteX1-11" fmla="*/ 1437542 w 1437542"/>
                <a:gd name="connsiteY1-12" fmla="*/ 0 h 1690467"/>
                <a:gd name="connsiteX2-13" fmla="*/ 4396 w 1437542"/>
                <a:gd name="connsiteY2-14" fmla="*/ 2344 h 1690467"/>
                <a:gd name="connsiteX3-15" fmla="*/ 0 w 1437542"/>
                <a:gd name="connsiteY3-16" fmla="*/ 1690467 h 1690467"/>
                <a:gd name="connsiteX0-17" fmla="*/ 0 w 1435161"/>
                <a:gd name="connsiteY0-18" fmla="*/ 1690467 h 1690467"/>
                <a:gd name="connsiteX1-19" fmla="*/ 1435161 w 1435161"/>
                <a:gd name="connsiteY1-20" fmla="*/ 0 h 1690467"/>
                <a:gd name="connsiteX2-21" fmla="*/ 2015 w 1435161"/>
                <a:gd name="connsiteY2-22" fmla="*/ 2344 h 1690467"/>
                <a:gd name="connsiteX3-23" fmla="*/ 0 w 1435161"/>
                <a:gd name="connsiteY3-24" fmla="*/ 1690467 h 16904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5161" h="1690467">
                  <a:moveTo>
                    <a:pt x="0" y="1690467"/>
                  </a:moveTo>
                  <a:lnTo>
                    <a:pt x="1435161" y="0"/>
                  </a:lnTo>
                  <a:lnTo>
                    <a:pt x="2015" y="2344"/>
                  </a:lnTo>
                  <a:cubicBezTo>
                    <a:pt x="550" y="565052"/>
                    <a:pt x="1465" y="1127759"/>
                    <a:pt x="0" y="169046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2" name="任意多边形 3"/>
          <p:cNvSpPr/>
          <p:nvPr/>
        </p:nvSpPr>
        <p:spPr>
          <a:xfrm rot="16200000">
            <a:off x="170348" y="5150049"/>
            <a:ext cx="2092325" cy="262255"/>
          </a:xfrm>
          <a:custGeom>
            <a:avLst/>
            <a:gdLst>
              <a:gd name="connsiteX0" fmla="*/ 0 w 4872625"/>
              <a:gd name="connsiteY0" fmla="*/ 162839 h 162839"/>
              <a:gd name="connsiteX1" fmla="*/ 100208 w 4872625"/>
              <a:gd name="connsiteY1" fmla="*/ 0 h 162839"/>
              <a:gd name="connsiteX2" fmla="*/ 4772416 w 4872625"/>
              <a:gd name="connsiteY2" fmla="*/ 0 h 162839"/>
              <a:gd name="connsiteX3" fmla="*/ 4872625 w 4872625"/>
              <a:gd name="connsiteY3" fmla="*/ 162839 h 16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2625" h="162839">
                <a:moveTo>
                  <a:pt x="0" y="162839"/>
                </a:moveTo>
                <a:lnTo>
                  <a:pt x="100208" y="0"/>
                </a:lnTo>
                <a:lnTo>
                  <a:pt x="4772416" y="0"/>
                </a:lnTo>
                <a:lnTo>
                  <a:pt x="4872625" y="162839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文本框 82"/>
          <p:cNvSpPr txBox="1"/>
          <p:nvPr>
            <p:custDataLst>
              <p:tags r:id="rId4"/>
            </p:custDataLst>
          </p:nvPr>
        </p:nvSpPr>
        <p:spPr>
          <a:xfrm>
            <a:off x="1599058" y="5368726"/>
            <a:ext cx="3509728" cy="48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与不同公司合作，稳定客源并拓展新的市场。</a:t>
            </a:r>
            <a:endParaRPr kumimoji="0" lang="zh-CN" altLang="en-US" sz="1400" b="1" i="0" u="none" strike="noStrike" kern="1200" cap="none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5"/>
            </p:custDataLst>
          </p:nvPr>
        </p:nvSpPr>
        <p:spPr>
          <a:xfrm>
            <a:off x="1590049" y="4586539"/>
            <a:ext cx="3535620" cy="60526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线上建立商城、网站、公众号；线下参加展销会、与商家合作，宣传公司产品。</a:t>
            </a:r>
            <a:endParaRPr kumimoji="0" lang="zh-CN" altLang="en-US" sz="1400" b="1" i="0" u="none" strike="noStrike" kern="1200" cap="none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6"/>
            </p:custDataLst>
          </p:nvPr>
        </p:nvSpPr>
        <p:spPr>
          <a:xfrm>
            <a:off x="1598171" y="3845469"/>
            <a:ext cx="3515082" cy="6448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根据茶产业机械化需求和茶园地区分布情况来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调试、改善产品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。</a:t>
            </a:r>
            <a:endParaRPr kumimoji="0" lang="zh-CN" altLang="en-US" sz="1400" b="1" i="0" u="none" strike="noStrike" kern="1200" cap="none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 rot="16200000">
            <a:off x="-360496" y="5079847"/>
            <a:ext cx="1916103" cy="474588"/>
          </a:xfrm>
          <a:prstGeom prst="rect">
            <a:avLst/>
          </a:prstGeom>
          <a:solidFill>
            <a:srgbClr val="92D050">
              <a:alpha val="2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420" tIns="44710" rIns="89420" bIns="44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67398" y="4693170"/>
            <a:ext cx="461665" cy="12479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营销策略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332232" y="6071729"/>
            <a:ext cx="3919164" cy="552847"/>
            <a:chOff x="6121827" y="2737350"/>
            <a:chExt cx="1442014" cy="17174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9" name="矩形 88"/>
            <p:cNvSpPr/>
            <p:nvPr/>
          </p:nvSpPr>
          <p:spPr>
            <a:xfrm>
              <a:off x="6123148" y="2739731"/>
              <a:ext cx="1440693" cy="17108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任意多边形 44"/>
            <p:cNvSpPr/>
            <p:nvPr/>
          </p:nvSpPr>
          <p:spPr>
            <a:xfrm>
              <a:off x="6121827" y="2737350"/>
              <a:ext cx="1435161" cy="1717419"/>
            </a:xfrm>
            <a:custGeom>
              <a:avLst/>
              <a:gdLst>
                <a:gd name="connsiteX0" fmla="*/ 0 w 1418492"/>
                <a:gd name="connsiteY0" fmla="*/ 1688123 h 1688123"/>
                <a:gd name="connsiteX1" fmla="*/ 1418492 w 1418492"/>
                <a:gd name="connsiteY1" fmla="*/ 0 h 1688123"/>
                <a:gd name="connsiteX2" fmla="*/ 23446 w 1418492"/>
                <a:gd name="connsiteY2" fmla="*/ 0 h 1688123"/>
                <a:gd name="connsiteX3" fmla="*/ 0 w 1418492"/>
                <a:gd name="connsiteY3" fmla="*/ 1688123 h 1688123"/>
                <a:gd name="connsiteX0-1" fmla="*/ 0 w 1418492"/>
                <a:gd name="connsiteY0-2" fmla="*/ 1688123 h 1688123"/>
                <a:gd name="connsiteX1-3" fmla="*/ 1418492 w 1418492"/>
                <a:gd name="connsiteY1-4" fmla="*/ 0 h 1688123"/>
                <a:gd name="connsiteX2-5" fmla="*/ 4396 w 1418492"/>
                <a:gd name="connsiteY2-6" fmla="*/ 0 h 1688123"/>
                <a:gd name="connsiteX3-7" fmla="*/ 0 w 1418492"/>
                <a:gd name="connsiteY3-8" fmla="*/ 1688123 h 1688123"/>
                <a:gd name="connsiteX0-9" fmla="*/ 0 w 1437542"/>
                <a:gd name="connsiteY0-10" fmla="*/ 1690467 h 1690467"/>
                <a:gd name="connsiteX1-11" fmla="*/ 1437542 w 1437542"/>
                <a:gd name="connsiteY1-12" fmla="*/ 0 h 1690467"/>
                <a:gd name="connsiteX2-13" fmla="*/ 4396 w 1437542"/>
                <a:gd name="connsiteY2-14" fmla="*/ 2344 h 1690467"/>
                <a:gd name="connsiteX3-15" fmla="*/ 0 w 1437542"/>
                <a:gd name="connsiteY3-16" fmla="*/ 1690467 h 1690467"/>
                <a:gd name="connsiteX0-17" fmla="*/ 0 w 1435161"/>
                <a:gd name="connsiteY0-18" fmla="*/ 1690467 h 1690467"/>
                <a:gd name="connsiteX1-19" fmla="*/ 1435161 w 1435161"/>
                <a:gd name="connsiteY1-20" fmla="*/ 0 h 1690467"/>
                <a:gd name="connsiteX2-21" fmla="*/ 2015 w 1435161"/>
                <a:gd name="connsiteY2-22" fmla="*/ 2344 h 1690467"/>
                <a:gd name="connsiteX3-23" fmla="*/ 0 w 1435161"/>
                <a:gd name="connsiteY3-24" fmla="*/ 1690467 h 16904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5161" h="1690467">
                  <a:moveTo>
                    <a:pt x="0" y="1690467"/>
                  </a:moveTo>
                  <a:lnTo>
                    <a:pt x="1435161" y="0"/>
                  </a:lnTo>
                  <a:lnTo>
                    <a:pt x="2015" y="2344"/>
                  </a:lnTo>
                  <a:cubicBezTo>
                    <a:pt x="550" y="565052"/>
                    <a:pt x="1465" y="1127759"/>
                    <a:pt x="0" y="169046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1" name="文本框 90"/>
          <p:cNvSpPr txBox="1"/>
          <p:nvPr>
            <p:custDataLst>
              <p:tags r:id="rId7"/>
            </p:custDataLst>
          </p:nvPr>
        </p:nvSpPr>
        <p:spPr>
          <a:xfrm>
            <a:off x="1572253" y="6123837"/>
            <a:ext cx="3420496" cy="4070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提供技术服务与支持：售前、售中、售后服务以及产品的定期维修保养服务。</a:t>
            </a:r>
            <a:endParaRPr kumimoji="0" lang="zh-CN" altLang="en-US" sz="1400" b="1" i="0" u="none" strike="noStrike" kern="1200" cap="none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 rot="16200000">
            <a:off x="-360750" y="2465755"/>
            <a:ext cx="1916103" cy="474588"/>
          </a:xfrm>
          <a:prstGeom prst="rect">
            <a:avLst/>
          </a:prstGeom>
          <a:solidFill>
            <a:srgbClr val="92D050">
              <a:alpha val="3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420" tIns="44710" rIns="89420" bIns="4471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357263" y="2165274"/>
            <a:ext cx="461665" cy="12421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营销模式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左弧形箭头 41"/>
          <p:cNvSpPr/>
          <p:nvPr/>
        </p:nvSpPr>
        <p:spPr>
          <a:xfrm rot="1567477">
            <a:off x="1134033" y="1905192"/>
            <a:ext cx="396064" cy="686511"/>
          </a:xfrm>
          <a:prstGeom prst="curvedRightArrow">
            <a:avLst>
              <a:gd name="adj1" fmla="val 25000"/>
              <a:gd name="adj2" fmla="val 30615"/>
              <a:gd name="adj3" fmla="val 25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object 35"/>
          <p:cNvSpPr txBox="1"/>
          <p:nvPr/>
        </p:nvSpPr>
        <p:spPr>
          <a:xfrm>
            <a:off x="1479913" y="2472188"/>
            <a:ext cx="2392476" cy="382797"/>
          </a:xfrm>
          <a:prstGeom prst="rect">
            <a:avLst/>
          </a:prstGeom>
          <a:solidFill>
            <a:srgbClr val="92D050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lvl="0" indent="12700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分销商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微软雅黑" panose="020B0503020204020204" charset="-122"/>
            </a:endParaRPr>
          </a:p>
        </p:txBody>
      </p:sp>
      <p:sp>
        <p:nvSpPr>
          <p:cNvPr id="96" name="右弧形箭头 45"/>
          <p:cNvSpPr/>
          <p:nvPr/>
        </p:nvSpPr>
        <p:spPr>
          <a:xfrm rot="1213234">
            <a:off x="4027386" y="2807591"/>
            <a:ext cx="426720" cy="610235"/>
          </a:xfrm>
          <a:prstGeom prst="curvedLeftArrow">
            <a:avLst>
              <a:gd name="adj1" fmla="val 19811"/>
              <a:gd name="adj2" fmla="val 31839"/>
              <a:gd name="adj3" fmla="val 24163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object 35"/>
          <p:cNvSpPr txBox="1"/>
          <p:nvPr/>
        </p:nvSpPr>
        <p:spPr>
          <a:xfrm>
            <a:off x="1292638" y="3219899"/>
            <a:ext cx="2523810" cy="382797"/>
          </a:xfrm>
          <a:prstGeom prst="rect">
            <a:avLst/>
          </a:prstGeom>
          <a:solidFill>
            <a:srgbClr val="92D050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lvl="0" indent="12700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客户（广大茶农）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微软雅黑" panose="020B0503020204020204" charset="-122"/>
            </a:endParaRPr>
          </a:p>
        </p:txBody>
      </p:sp>
      <p:sp>
        <p:nvSpPr>
          <p:cNvPr id="98" name="object 35"/>
          <p:cNvSpPr txBox="1"/>
          <p:nvPr/>
        </p:nvSpPr>
        <p:spPr>
          <a:xfrm>
            <a:off x="4997656" y="1767801"/>
            <a:ext cx="1553939" cy="382797"/>
          </a:xfrm>
          <a:prstGeom prst="rect">
            <a:avLst/>
          </a:prstGeom>
          <a:solidFill>
            <a:srgbClr val="92D050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lvl="0" indent="12700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目标企业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99" name="箭头: 右 23"/>
          <p:cNvSpPr/>
          <p:nvPr/>
        </p:nvSpPr>
        <p:spPr>
          <a:xfrm>
            <a:off x="4095176" y="1854084"/>
            <a:ext cx="902480" cy="268141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object 35"/>
          <p:cNvSpPr txBox="1"/>
          <p:nvPr/>
        </p:nvSpPr>
        <p:spPr>
          <a:xfrm>
            <a:off x="1731652" y="1774689"/>
            <a:ext cx="2305041" cy="382270"/>
          </a:xfrm>
          <a:prstGeom prst="rect">
            <a:avLst/>
          </a:prstGeom>
          <a:solidFill>
            <a:srgbClr val="92D050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lvl="0" indent="12700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中茶机器人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101" name="object 38"/>
          <p:cNvSpPr txBox="1"/>
          <p:nvPr/>
        </p:nvSpPr>
        <p:spPr>
          <a:xfrm>
            <a:off x="3997058" y="1575871"/>
            <a:ext cx="1040234" cy="352019"/>
          </a:xfrm>
          <a:prstGeom prst="rect">
            <a:avLst/>
          </a:prstGeom>
          <a:effectLst/>
        </p:spPr>
        <p:txBody>
          <a:bodyPr vert="horz" wrap="square" lIns="0" tIns="10477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 Light" panose="020B0502040204020203" pitchFamily="34" charset="-122"/>
                <a:cs typeface="微软雅黑" panose="020B0503020204020204" charset="-122"/>
              </a:rPr>
              <a:t> 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 Light" panose="020B0502040204020203" pitchFamily="34" charset="-122"/>
                <a:cs typeface="微软雅黑" panose="020B0503020204020204" charset="-122"/>
              </a:rPr>
              <a:t>B2B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 Light" panose="020B0502040204020203" pitchFamily="34" charset="-122"/>
                <a:cs typeface="微软雅黑" panose="020B0503020204020204" charset="-122"/>
              </a:rPr>
              <a:t>直销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888644" y="1754385"/>
            <a:ext cx="98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8" panose="02010600030101010101"/>
                <a:ea typeface="微软雅黑 Light" panose="020B0502040204020203" pitchFamily="34" charset="-122"/>
                <a:cs typeface="+mn-cs"/>
              </a:rPr>
              <a:t>例如：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8" panose="02010600030101010101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55" y="1206500"/>
            <a:ext cx="1016000" cy="8845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286152" y="3301207"/>
            <a:ext cx="319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自主研发＋外包生产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object 35"/>
          <p:cNvSpPr txBox="1"/>
          <p:nvPr/>
        </p:nvSpPr>
        <p:spPr>
          <a:xfrm>
            <a:off x="8157125" y="3976272"/>
            <a:ext cx="2305041" cy="752129"/>
          </a:xfrm>
          <a:prstGeom prst="rect">
            <a:avLst/>
          </a:prstGeom>
          <a:solidFill>
            <a:srgbClr val="92D050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lvl="0" indent="12700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自主研发生产核心控制器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7" name="object 35"/>
          <p:cNvSpPr txBox="1"/>
          <p:nvPr/>
        </p:nvSpPr>
        <p:spPr>
          <a:xfrm>
            <a:off x="7286152" y="4966411"/>
            <a:ext cx="2267177" cy="764953"/>
          </a:xfrm>
          <a:prstGeom prst="rect">
            <a:avLst/>
          </a:prstGeom>
          <a:solidFill>
            <a:srgbClr val="92D050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lvl="0" indent="12700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零部件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2700" marR="5080" lvl="0" indent="12700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外包生产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8" name="object 35"/>
          <p:cNvSpPr txBox="1"/>
          <p:nvPr/>
        </p:nvSpPr>
        <p:spPr>
          <a:xfrm>
            <a:off x="6870604" y="6053016"/>
            <a:ext cx="2267177" cy="382797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lvl="0" indent="12700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成品装配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10203277" y="5778712"/>
            <a:ext cx="1555507" cy="752129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lvl="0" indent="12700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自主销售与分销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21" name="左弧形箭头 41"/>
          <p:cNvSpPr/>
          <p:nvPr/>
        </p:nvSpPr>
        <p:spPr>
          <a:xfrm rot="1950860">
            <a:off x="6694324" y="5291626"/>
            <a:ext cx="396064" cy="686511"/>
          </a:xfrm>
          <a:prstGeom prst="curvedRightArrow">
            <a:avLst>
              <a:gd name="adj1" fmla="val 25000"/>
              <a:gd name="adj2" fmla="val 30615"/>
              <a:gd name="adj3" fmla="val 25000"/>
            </a:avLst>
          </a:prstGeom>
          <a:solidFill>
            <a:srgbClr val="92D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右弧形箭头 45"/>
          <p:cNvSpPr/>
          <p:nvPr/>
        </p:nvSpPr>
        <p:spPr>
          <a:xfrm rot="1958169">
            <a:off x="9682401" y="4838620"/>
            <a:ext cx="434944" cy="610235"/>
          </a:xfrm>
          <a:prstGeom prst="curvedLeftArrow">
            <a:avLst>
              <a:gd name="adj1" fmla="val 19811"/>
              <a:gd name="adj2" fmla="val 31839"/>
              <a:gd name="adj3" fmla="val 24163"/>
            </a:avLst>
          </a:prstGeom>
          <a:solidFill>
            <a:srgbClr val="92D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>
          <a:xfrm rot="16200000">
            <a:off x="5578951" y="4153542"/>
            <a:ext cx="1916103" cy="474588"/>
          </a:xfrm>
          <a:prstGeom prst="rect">
            <a:avLst/>
          </a:prstGeom>
          <a:solidFill>
            <a:srgbClr val="C5D8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420" tIns="44710" rIns="89420" bIns="4471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6318299" y="3769751"/>
            <a:ext cx="461665" cy="12421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生产模式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7" name="箭头: 下 116"/>
          <p:cNvSpPr/>
          <p:nvPr/>
        </p:nvSpPr>
        <p:spPr>
          <a:xfrm rot="16200000">
            <a:off x="9529186" y="5949554"/>
            <a:ext cx="282686" cy="603861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 descr="5F483670C5EB05B4FFF2D347F5999CC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0915" y="1193800"/>
            <a:ext cx="1299845" cy="9588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86930" y="2286000"/>
            <a:ext cx="3973195" cy="843915"/>
          </a:xfrm>
          <a:prstGeom prst="rect">
            <a:avLst/>
          </a:prstGeom>
          <a:noFill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indent="1270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黄山谢裕大茶叶股份有限公司，安徽天方茶业、安徽省六安瓜片茶业股份有限公司等企业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 公司发展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lum bright="36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20" y="2632710"/>
            <a:ext cx="2686050" cy="4098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13080" y="995680"/>
            <a:ext cx="3705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3.4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合作企业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946" r="96486">
                        <a14:foregroundMark x1="9265" y1="47500" x2="9265" y2="47500"/>
                        <a14:foregroundMark x1="91693" y1="60000" x2="91693" y2="60000"/>
                        <a14:foregroundMark x1="95847" y1="72500" x2="95847" y2="72500"/>
                        <a14:foregroundMark x1="96486" y1="74375" x2="96486" y2="7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5" y="1276985"/>
            <a:ext cx="1844675" cy="94234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841074" y="2026171"/>
            <a:ext cx="2215689" cy="69869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normAutofit/>
          </a:bodyPr>
          <a:lstStyle/>
          <a:p>
            <a:pPr algn="ctr"/>
            <a:r>
              <a:rPr lang="zh-CN" altLang="en-US" b="1" spc="-150" dirty="0">
                <a:latin typeface="方正字悦圆 简" panose="02010600030101010101" charset="-122"/>
                <a:ea typeface="方正字悦圆 简" panose="02010600030101010101" charset="-122"/>
                <a:cs typeface="宋体" panose="02010600030101010101" pitchFamily="2" charset="-122"/>
                <a:sym typeface="+mn-ea"/>
              </a:rPr>
              <a:t>中联重机</a:t>
            </a:r>
            <a:endParaRPr lang="en-US" altLang="zh-CN" b="1" spc="-150" dirty="0">
              <a:latin typeface="方正字悦圆 简" panose="02010600030101010101" charset="-122"/>
              <a:ea typeface="方正字悦圆 简" panose="02010600030101010101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b="1" spc="-150" dirty="0">
                <a:latin typeface="方正字悦圆 简" panose="02010600030101010101" charset="-122"/>
                <a:ea typeface="方正字悦圆 简" panose="02010600030101010101" charset="-122"/>
                <a:cs typeface="宋体" panose="02010600030101010101" pitchFamily="2" charset="-122"/>
                <a:sym typeface="+mn-ea"/>
              </a:rPr>
              <a:t>股份有限公司</a:t>
            </a:r>
            <a:endParaRPr lang="zh-CN" altLang="en-US" b="1" spc="-150" dirty="0">
              <a:latin typeface="方正字悦圆 简" panose="02010600030101010101" charset="-122"/>
              <a:ea typeface="方正字悦圆 简" panose="02010600030101010101" charset="-122"/>
              <a:cs typeface="宋体" panose="02010600030101010101" pitchFamily="2" charset="-122"/>
            </a:endParaRPr>
          </a:p>
          <a:p>
            <a:pPr algn="ctr"/>
            <a:endParaRPr lang="zh-CN" altLang="en-US" b="1" spc="1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4864543" y="2017567"/>
            <a:ext cx="2227063" cy="83556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1270" algn="ctr">
              <a:lnSpc>
                <a:spcPct val="70000"/>
              </a:lnSpc>
              <a:spcBef>
                <a:spcPts val="1205"/>
              </a:spcBef>
              <a:buClrTx/>
              <a:buSzTx/>
              <a:buNone/>
            </a:pPr>
            <a:r>
              <a:rPr lang="zh-CN" altLang="en-US" b="1" spc="-150" dirty="0">
                <a:latin typeface="方正字悦圆 简" panose="02010600030101010101" charset="-122"/>
                <a:ea typeface="方正字悦圆 简" panose="02010600030101010101" charset="-122"/>
                <a:cs typeface="宋体" panose="02010600030101010101" pitchFamily="2" charset="-122"/>
                <a:sym typeface="+mn-ea"/>
              </a:rPr>
              <a:t>安徽群领东方三维技术</a:t>
            </a:r>
            <a:endParaRPr lang="en-US" altLang="zh-CN" b="1" spc="-150" dirty="0">
              <a:latin typeface="方正字悦圆 简" panose="02010600030101010101" charset="-122"/>
              <a:ea typeface="方正字悦圆 简" panose="02010600030101010101" charset="-122"/>
              <a:cs typeface="宋体" panose="02010600030101010101" pitchFamily="2" charset="-122"/>
              <a:sym typeface="+mn-ea"/>
            </a:endParaRPr>
          </a:p>
          <a:p>
            <a:pPr marL="1270" algn="ctr">
              <a:lnSpc>
                <a:spcPct val="70000"/>
              </a:lnSpc>
              <a:spcBef>
                <a:spcPts val="1205"/>
              </a:spcBef>
              <a:buClrTx/>
              <a:buSzTx/>
              <a:buNone/>
            </a:pPr>
            <a:r>
              <a:rPr lang="zh-CN" altLang="en-US" b="1" spc="-150" dirty="0">
                <a:latin typeface="方正字悦圆 简" panose="02010600030101010101" charset="-122"/>
                <a:ea typeface="方正字悦圆 简" panose="02010600030101010101" charset="-122"/>
                <a:cs typeface="宋体" panose="02010600030101010101" pitchFamily="2" charset="-122"/>
                <a:sym typeface="+mn-ea"/>
              </a:rPr>
              <a:t>有限责任公司</a:t>
            </a:r>
            <a:endParaRPr lang="zh-CN" altLang="en-US" b="1" spc="-150" dirty="0">
              <a:latin typeface="方正字悦圆 简" panose="02010600030101010101" charset="-122"/>
              <a:ea typeface="方正字悦圆 简" panose="02010600030101010101" charset="-122"/>
              <a:cs typeface="宋体" panose="02010600030101010101" pitchFamily="2" charset="-122"/>
            </a:endParaRPr>
          </a:p>
          <a:p>
            <a:pPr algn="ctr"/>
            <a:endParaRPr lang="zh-CN" altLang="en-US" b="1" spc="1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819773" y="2026303"/>
            <a:ext cx="2149985" cy="68733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1270" algn="ctr">
              <a:lnSpc>
                <a:spcPct val="70000"/>
              </a:lnSpc>
              <a:spcBef>
                <a:spcPts val="1205"/>
              </a:spcBef>
              <a:buClrTx/>
              <a:buSzTx/>
              <a:buNone/>
            </a:pPr>
            <a:r>
              <a:rPr lang="zh-CN" altLang="en-US" b="1" spc="-150" dirty="0">
                <a:latin typeface="方正字悦圆 简" panose="02010600030101010101" charset="-122"/>
                <a:ea typeface="方正字悦圆 简" panose="02010600030101010101" charset="-122"/>
                <a:cs typeface="宋体" panose="02010600030101010101" pitchFamily="2" charset="-122"/>
                <a:sym typeface="+mn-ea"/>
              </a:rPr>
              <a:t>芜湖安普机器人产业</a:t>
            </a:r>
            <a:endParaRPr lang="en-US" altLang="zh-CN" b="1" spc="-150" dirty="0">
              <a:latin typeface="方正字悦圆 简" panose="02010600030101010101" charset="-122"/>
              <a:ea typeface="方正字悦圆 简" panose="02010600030101010101" charset="-122"/>
              <a:cs typeface="宋体" panose="02010600030101010101" pitchFamily="2" charset="-122"/>
              <a:sym typeface="+mn-ea"/>
            </a:endParaRPr>
          </a:p>
          <a:p>
            <a:pPr marL="1270" algn="ctr">
              <a:lnSpc>
                <a:spcPct val="70000"/>
              </a:lnSpc>
              <a:spcBef>
                <a:spcPts val="1205"/>
              </a:spcBef>
              <a:buClrTx/>
              <a:buSzTx/>
              <a:buNone/>
            </a:pPr>
            <a:r>
              <a:rPr lang="zh-CN" altLang="en-US" b="1" spc="-150" dirty="0">
                <a:latin typeface="方正字悦圆 简" panose="02010600030101010101" charset="-122"/>
                <a:ea typeface="方正字悦圆 简" panose="02010600030101010101" charset="-122"/>
                <a:cs typeface="宋体" panose="02010600030101010101" pitchFamily="2" charset="-122"/>
                <a:sym typeface="+mn-ea"/>
              </a:rPr>
              <a:t>技术研究院有限公司</a:t>
            </a:r>
            <a:endParaRPr lang="zh-CN" altLang="en-US" b="1" spc="-150" dirty="0">
              <a:latin typeface="方正字悦圆 简" panose="02010600030101010101" charset="-122"/>
              <a:ea typeface="方正字悦圆 简" panose="02010600030101010101" charset="-122"/>
              <a:cs typeface="宋体" panose="02010600030101010101" pitchFamily="2" charset="-122"/>
            </a:endParaRPr>
          </a:p>
          <a:p>
            <a:pPr algn="ctr"/>
            <a:endParaRPr lang="zh-CN" altLang="en-US" b="1" spc="15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1500" y="1085215"/>
            <a:ext cx="865505" cy="9410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205" y="1165860"/>
            <a:ext cx="1055370" cy="1002665"/>
          </a:xfrm>
          <a:prstGeom prst="rect">
            <a:avLst/>
          </a:prstGeom>
        </p:spPr>
      </p:pic>
      <p:pic>
        <p:nvPicPr>
          <p:cNvPr id="1026" name="Picture 2" descr="D:\QQ\QQ消息\1719813067\Image\Group2\%_\OD\%_ODO6FU}C2{PB9VVMZVPU5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 b="6458"/>
          <a:stretch>
            <a:fillRect/>
          </a:stretch>
        </p:blipFill>
        <p:spPr bwMode="auto">
          <a:xfrm>
            <a:off x="553748" y="2678788"/>
            <a:ext cx="2655683" cy="40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QQ\QQ消息\1719813067\Image\Group2\7%\)Z\7%)Z[DB3B5LFLZM`GNFIWJ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64" y="3087371"/>
            <a:ext cx="2376451" cy="36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 公司发展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 descr="群领东方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300" y="2629535"/>
            <a:ext cx="3073400" cy="4098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1945" y="3107690"/>
            <a:ext cx="2482850" cy="362331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3080" y="995680"/>
            <a:ext cx="4739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3.5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技术研讨会与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产品展销会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" y="4094480"/>
            <a:ext cx="3661410" cy="20052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492750" y="3561715"/>
            <a:ext cx="366120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ts val="2000"/>
              </a:lnSpc>
            </a:pPr>
            <a:r>
              <a:rPr lang="zh-CN" altLang="en-US" dirty="0"/>
              <a:t>安徽省机器人工程智能制造研讨会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5591810" y="6099810"/>
            <a:ext cx="3463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n-ea"/>
                <a:sym typeface="+mn-ea"/>
              </a:rPr>
              <a:t>2019</a:t>
            </a:r>
            <a:r>
              <a:rPr lang="zh-CN" altLang="en-US" dirty="0">
                <a:latin typeface="+mn-ea"/>
                <a:sym typeface="+mn-ea"/>
              </a:rPr>
              <a:t>年人工智能及智能机器人技术产业化应用研讨会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71345" y="3561715"/>
            <a:ext cx="202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农机产品展销会</a:t>
            </a:r>
            <a:endParaRPr lang="zh-CN" altLang="en-US" dirty="0"/>
          </a:p>
        </p:txBody>
      </p:sp>
      <p:pic>
        <p:nvPicPr>
          <p:cNvPr id="36" name="图片 3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0" y="1556385"/>
            <a:ext cx="3661200" cy="2005200"/>
          </a:xfrm>
          <a:prstGeom prst="rect">
            <a:avLst/>
          </a:prstGeom>
        </p:spPr>
      </p:pic>
      <p:pic>
        <p:nvPicPr>
          <p:cNvPr id="39" name="图片 3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2" b="2915"/>
          <a:stretch>
            <a:fillRect/>
          </a:stretch>
        </p:blipFill>
        <p:spPr>
          <a:xfrm>
            <a:off x="1090930" y="1555115"/>
            <a:ext cx="3662045" cy="200660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317625" y="6099810"/>
            <a:ext cx="3495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n-ea"/>
                <a:sym typeface="+mn-ea"/>
              </a:rPr>
              <a:t>第18届安徽国际工业自动化及机器人展览会</a:t>
            </a:r>
            <a:endParaRPr lang="zh-CN" altLang="en-US" dirty="0">
              <a:latin typeface="+mn-ea"/>
            </a:endParaRPr>
          </a:p>
        </p:txBody>
      </p:sp>
      <p:pic>
        <p:nvPicPr>
          <p:cNvPr id="42" name="图片 4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06"/>
          <a:stretch>
            <a:fillRect/>
          </a:stretch>
        </p:blipFill>
        <p:spPr>
          <a:xfrm>
            <a:off x="5492750" y="4094480"/>
            <a:ext cx="3661200" cy="2005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18980" y="1917700"/>
            <a:ext cx="2140585" cy="3891280"/>
          </a:xfrm>
          <a:prstGeom prst="rect">
            <a:avLst/>
          </a:prstGeom>
          <a:noFill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indent="127000" algn="l">
              <a:lnSpc>
                <a:spcPct val="100000"/>
              </a:lnSpc>
              <a:spcBef>
                <a:spcPts val="105"/>
              </a:spcBef>
            </a:pPr>
            <a:r>
              <a:rPr lang="zh-CN" altLang="en-US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本产品在技术研发期间多次参与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技术研讨会</a:t>
            </a:r>
            <a:r>
              <a:rPr lang="zh-CN" altLang="en-US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和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产品展销会。</a:t>
            </a:r>
            <a:endParaRPr lang="zh-CN" altLang="en-US" sz="36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 公司发展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3.6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战略规划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638550" y="1560330"/>
            <a:ext cx="2413635" cy="735965"/>
            <a:chOff x="3685227" y="2759547"/>
            <a:chExt cx="1721136" cy="548848"/>
          </a:xfrm>
        </p:grpSpPr>
        <p:grpSp>
          <p:nvGrpSpPr>
            <p:cNvPr id="77" name="组合 76"/>
            <p:cNvGrpSpPr/>
            <p:nvPr/>
          </p:nvGrpSpPr>
          <p:grpSpPr>
            <a:xfrm>
              <a:off x="3685227" y="2759547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圆角矩形 41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0" name="圆角矩形 42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8" name="椭圆 77"/>
            <p:cNvSpPr/>
            <p:nvPr/>
          </p:nvSpPr>
          <p:spPr>
            <a:xfrm>
              <a:off x="3829063" y="2894239"/>
              <a:ext cx="279463" cy="2794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723122" y="1537334"/>
            <a:ext cx="2413635" cy="735965"/>
            <a:chOff x="3685227" y="2759547"/>
            <a:chExt cx="1721136" cy="548848"/>
          </a:xfrm>
        </p:grpSpPr>
        <p:grpSp>
          <p:nvGrpSpPr>
            <p:cNvPr id="72" name="组合 71"/>
            <p:cNvGrpSpPr/>
            <p:nvPr/>
          </p:nvGrpSpPr>
          <p:grpSpPr>
            <a:xfrm>
              <a:off x="3685227" y="2759547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圆角矩形 41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5" name="圆角矩形 42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3" name="椭圆 72"/>
            <p:cNvSpPr/>
            <p:nvPr/>
          </p:nvSpPr>
          <p:spPr>
            <a:xfrm>
              <a:off x="3829063" y="2894239"/>
              <a:ext cx="279463" cy="2794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772484" y="2545899"/>
            <a:ext cx="2427605" cy="1181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400">
                <a:solidFill>
                  <a:sysClr val="windowText" lastClr="000000">
                    <a:lumMod val="75000"/>
                    <a:lumOff val="25000"/>
                  </a:sysClr>
                </a:solidFill>
              </a:defRPr>
            </a:lvl1pPr>
          </a:lstStyle>
          <a:p>
            <a:pPr marL="12700" marR="5080" algn="l">
              <a:lnSpc>
                <a:spcPct val="100000"/>
              </a:lnSpc>
              <a:spcBef>
                <a:spcPts val="1225"/>
              </a:spcBef>
            </a:pP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 对我们的主打产品进行创新性研究；对该产品的四大核心技术进一步升级，帮助茶农增产增收，提升茶产业助推脱贫攻坚实效。</a:t>
            </a:r>
            <a:endParaRPr lang="zh-CN" b="1" spc="1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97884" y="1580699"/>
            <a:ext cx="2413635" cy="735965"/>
            <a:chOff x="3685227" y="2759547"/>
            <a:chExt cx="1721136" cy="548848"/>
          </a:xfrm>
        </p:grpSpPr>
        <p:grpSp>
          <p:nvGrpSpPr>
            <p:cNvPr id="20" name="组合 19"/>
            <p:cNvGrpSpPr/>
            <p:nvPr/>
          </p:nvGrpSpPr>
          <p:grpSpPr>
            <a:xfrm>
              <a:off x="3685227" y="2759547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圆角矩形 41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圆角矩形 42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3829063" y="2894239"/>
              <a:ext cx="279463" cy="2794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286375" y="1671320"/>
            <a:ext cx="1869440" cy="507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 marR="5080" lvl="0" algn="l">
              <a:lnSpc>
                <a:spcPct val="70000"/>
              </a:lnSpc>
              <a:spcBef>
                <a:spcPts val="565"/>
              </a:spcBef>
            </a:pPr>
            <a:r>
              <a:rPr lang="zh-CN" altLang="en-US" sz="1600" b="1" spc="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增</a:t>
            </a:r>
            <a:r>
              <a:rPr sz="1600" b="1" spc="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产</a:t>
            </a:r>
            <a:r>
              <a:rPr lang="zh-CN" altLang="en-US" sz="1600" b="1" spc="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量</a:t>
            </a:r>
            <a:endParaRPr sz="1600" b="1" spc="3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可口可乐在乎体 楷体" panose="02010600030101010101" charset="-122"/>
              <a:sym typeface="+mn-ea"/>
            </a:endParaRPr>
          </a:p>
          <a:p>
            <a:pPr marL="12700" marR="5080" lvl="0" algn="dist">
              <a:lnSpc>
                <a:spcPct val="70000"/>
              </a:lnSpc>
              <a:spcBef>
                <a:spcPts val="565"/>
              </a:spcBef>
            </a:pPr>
            <a:r>
              <a:rPr sz="1600" b="1" spc="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科技化</a:t>
            </a:r>
            <a:r>
              <a:rPr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产</a:t>
            </a:r>
            <a:r>
              <a:rPr sz="1600" b="1" spc="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品提升</a:t>
            </a:r>
            <a:endParaRPr lang="zh-CN" altLang="en-US" sz="1600" b="1" spc="-6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可口可乐在乎体 楷体" panose="02010600030101010101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77005" y="1682415"/>
            <a:ext cx="1956748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 marR="5080" algn="l">
              <a:lnSpc>
                <a:spcPts val="1360"/>
              </a:lnSpc>
              <a:spcBef>
                <a:spcPts val="585"/>
              </a:spcBef>
            </a:pPr>
            <a:r>
              <a:rPr lang="zh-CN" sz="1600" b="1" spc="300" dirty="0"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高起点</a:t>
            </a:r>
            <a:endParaRPr lang="zh-CN" sz="1600" b="1" spc="300" dirty="0">
              <a:latin typeface="宋体" panose="02010600030101010101" pitchFamily="2" charset="-122"/>
              <a:ea typeface="宋体" panose="02010600030101010101" pitchFamily="2" charset="-122"/>
              <a:cs typeface="可口可乐在乎体 楷体" panose="02010600030101010101" charset="-122"/>
              <a:sym typeface="+mn-ea"/>
            </a:endParaRPr>
          </a:p>
          <a:p>
            <a:pPr marL="12700" marR="5080">
              <a:lnSpc>
                <a:spcPct val="80000"/>
              </a:lnSpc>
              <a:spcBef>
                <a:spcPts val="585"/>
              </a:spcBef>
            </a:pPr>
            <a:r>
              <a:rPr sz="1600" b="1" spc="300" dirty="0"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规模化产能升级</a:t>
            </a:r>
            <a:endParaRPr lang="zh-CN" altLang="en-US" sz="1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16390" y="1699282"/>
            <a:ext cx="1908175" cy="507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 marR="5080" algn="l">
              <a:lnSpc>
                <a:spcPct val="70000"/>
              </a:lnSpc>
              <a:spcBef>
                <a:spcPts val="565"/>
              </a:spcBef>
              <a:buClrTx/>
              <a:buSzTx/>
              <a:buNone/>
            </a:pPr>
            <a:r>
              <a:rPr sz="1600" b="1" spc="300" dirty="0"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拓市场</a:t>
            </a:r>
            <a:endParaRPr sz="1600" b="1" spc="300" dirty="0">
              <a:latin typeface="宋体" panose="02010600030101010101" pitchFamily="2" charset="-122"/>
              <a:ea typeface="宋体" panose="02010600030101010101" pitchFamily="2" charset="-122"/>
              <a:cs typeface="可口可乐在乎体 楷体" panose="02010600030101010101" charset="-122"/>
              <a:sym typeface="+mn-ea"/>
            </a:endParaRPr>
          </a:p>
          <a:p>
            <a:pPr marL="12700" marR="5080" algn="dist">
              <a:lnSpc>
                <a:spcPct val="70000"/>
              </a:lnSpc>
              <a:spcBef>
                <a:spcPts val="565"/>
              </a:spcBef>
              <a:buClrTx/>
              <a:buSzTx/>
              <a:buNone/>
            </a:pPr>
            <a:r>
              <a:rPr sz="1600" b="1" spc="300" dirty="0">
                <a:latin typeface="宋体" panose="02010600030101010101" pitchFamily="2" charset="-122"/>
                <a:ea typeface="宋体" panose="02010600030101010101" pitchFamily="2" charset="-122"/>
                <a:cs typeface="可口可乐在乎体 楷体" panose="02010600030101010101" charset="-122"/>
                <a:sym typeface="+mn-ea"/>
              </a:rPr>
              <a:t>品牌化市场经营</a:t>
            </a:r>
            <a:endParaRPr sz="1600" b="1" spc="300" dirty="0">
              <a:latin typeface="宋体" panose="02010600030101010101" pitchFamily="2" charset="-122"/>
              <a:ea typeface="宋体" panose="02010600030101010101" pitchFamily="2" charset="-122"/>
              <a:cs typeface="可口可乐在乎体 楷体" panose="0201060003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4507865" y="2517140"/>
            <a:ext cx="2688590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400">
                <a:solidFill>
                  <a:sysClr val="windowText" lastClr="000000">
                    <a:lumMod val="75000"/>
                    <a:lumOff val="25000"/>
                  </a:sysClr>
                </a:solidFill>
              </a:defRPr>
            </a:lvl1pPr>
          </a:lstStyle>
          <a:p>
            <a:pPr marL="12700" marR="5080"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    针对成熟产品扩大生产</a:t>
            </a:r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为了占领市场高地，我们</a:t>
            </a:r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不断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开发更多后续产品，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适应多类型山区作业，促进当地茶园规模化发展。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marR="5080" algn="just">
              <a:lnSpc>
                <a:spcPct val="100000"/>
              </a:lnSpc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745"/>
              </a:spcBef>
            </a:pPr>
            <a:endParaRPr lang="zh-CN" altLang="en-US" sz="1400" dirty="0">
              <a:latin typeface="+mj-ea"/>
              <a:ea typeface="+mj-ea"/>
            </a:endParaRPr>
          </a:p>
          <a:p>
            <a:pPr marL="12700" marR="5080" algn="just">
              <a:lnSpc>
                <a:spcPct val="100000"/>
              </a:lnSpc>
              <a:spcBef>
                <a:spcPts val="1745"/>
              </a:spcBef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745"/>
              </a:spcBef>
            </a:pPr>
            <a:endParaRPr lang="zh-CN" b="1" spc="1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5"/>
            </p:custDataLst>
          </p:nvPr>
        </p:nvSpPr>
        <p:spPr>
          <a:xfrm>
            <a:off x="8627421" y="2574086"/>
            <a:ext cx="2543810" cy="17833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400">
                <a:solidFill>
                  <a:sysClr val="windowText" lastClr="000000">
                    <a:lumMod val="75000"/>
                    <a:lumOff val="25000"/>
                  </a:sysClr>
                </a:solidFill>
              </a:defRPr>
            </a:lvl1pPr>
          </a:lstStyle>
          <a:p>
            <a:pPr algn="just" defTabSz="457200">
              <a:lnSpc>
                <a:spcPct val="120000"/>
              </a:lnSpc>
            </a:pPr>
            <a:r>
              <a:rPr lang="zh-CN" altLang="en-US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    树立高端品牌形象</a:t>
            </a:r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成为茶业</a:t>
            </a:r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智能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机械技术</a:t>
            </a:r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的领先者。</a:t>
            </a:r>
            <a:r>
              <a:rPr lang="zh-CN" altLang="en-US" sz="1400" b="1" dirty="0">
                <a:effectLst/>
                <a:latin typeface="+mn-ea"/>
              </a:rPr>
              <a:t> </a:t>
            </a:r>
            <a:endParaRPr lang="en-US" altLang="zh-CN" sz="1400" b="1" dirty="0">
              <a:effectLst/>
              <a:latin typeface="+mn-ea"/>
            </a:endParaRPr>
          </a:p>
          <a:p>
            <a:pPr algn="just" defTabSz="457200">
              <a:lnSpc>
                <a:spcPct val="120000"/>
              </a:lnSpc>
            </a:pPr>
            <a:r>
              <a:rPr lang="zh-CN" altLang="en-US" sz="1400" b="1" dirty="0">
                <a:effectLst/>
                <a:latin typeface="+mn-ea"/>
              </a:rPr>
              <a:t>①</a:t>
            </a:r>
            <a:r>
              <a:rPr lang="zh-CN" altLang="en-US" b="1" dirty="0">
                <a:latin typeface="+mn-ea"/>
              </a:rPr>
              <a:t>快速占领</a:t>
            </a:r>
            <a:r>
              <a:rPr lang="zh-CN" altLang="zh-CN" sz="1400" b="1" dirty="0">
                <a:effectLst/>
                <a:latin typeface="+mn-ea"/>
              </a:rPr>
              <a:t>国</a:t>
            </a:r>
            <a:r>
              <a:rPr lang="zh-CN" altLang="en-US" sz="1400" b="1" dirty="0">
                <a:effectLst/>
                <a:latin typeface="+mn-ea"/>
              </a:rPr>
              <a:t>内</a:t>
            </a:r>
            <a:r>
              <a:rPr lang="zh-CN" altLang="zh-CN" sz="1400" b="1" dirty="0">
                <a:effectLst/>
                <a:latin typeface="+mn-ea"/>
              </a:rPr>
              <a:t>市场</a:t>
            </a:r>
            <a:r>
              <a:rPr lang="zh-CN" altLang="en-US" b="1" dirty="0">
                <a:latin typeface="+mn-ea"/>
              </a:rPr>
              <a:t>；</a:t>
            </a:r>
            <a:endParaRPr lang="en-US" altLang="zh-CN" sz="1400" b="1" dirty="0">
              <a:effectLst/>
              <a:latin typeface="+mn-ea"/>
            </a:endParaRPr>
          </a:p>
          <a:p>
            <a:pPr algn="just" defTabSz="457200">
              <a:lnSpc>
                <a:spcPct val="120000"/>
              </a:lnSpc>
            </a:pPr>
            <a:r>
              <a:rPr lang="zh-CN" altLang="en-US" sz="1400" b="1" dirty="0">
                <a:effectLst/>
                <a:latin typeface="+mn-ea"/>
              </a:rPr>
              <a:t>②一步拓展国际市场，成为国际化企业；</a:t>
            </a:r>
            <a:endParaRPr lang="en-US" altLang="zh-CN" sz="1400" b="1" dirty="0">
              <a:effectLst/>
              <a:latin typeface="+mn-ea"/>
            </a:endParaRPr>
          </a:p>
          <a:p>
            <a:pPr algn="just" defTabSz="457200">
              <a:lnSpc>
                <a:spcPct val="120000"/>
              </a:lnSpc>
            </a:pPr>
            <a:r>
              <a:rPr lang="zh-CN" altLang="en-US" sz="1400" b="1" dirty="0">
                <a:effectLst/>
                <a:latin typeface="+mn-ea"/>
              </a:rPr>
              <a:t>③</a:t>
            </a:r>
            <a:r>
              <a:rPr lang="zh-CN" altLang="zh-CN" sz="1400" b="1" dirty="0">
                <a:effectLst/>
                <a:latin typeface="+mn-ea"/>
              </a:rPr>
              <a:t>实现公司股票发行上市。</a:t>
            </a:r>
            <a:endParaRPr lang="zh-CN" altLang="zh-CN" sz="1400" b="1" dirty="0">
              <a:effectLst/>
              <a:latin typeface="+mn-ea"/>
            </a:endParaRPr>
          </a:p>
          <a:p>
            <a:pPr algn="just" defTabSz="457200"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微软雅黑" panose="020B0503020204020204" charset="-122"/>
              <a:sym typeface="+mn-ea"/>
            </a:endParaRPr>
          </a:p>
          <a:p>
            <a:pPr algn="just" defTabSz="457200">
              <a:lnSpc>
                <a:spcPct val="120000"/>
              </a:lnSpc>
            </a:pPr>
            <a:endParaRPr lang="zh-CN" b="1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14" y="4102156"/>
            <a:ext cx="3787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24062"/>
                </a:solidFill>
                <a:latin typeface="+mj-ea"/>
                <a:ea typeface="+mj-ea"/>
              </a:rPr>
              <a:t>客户对象</a:t>
            </a:r>
            <a:endParaRPr lang="en-US" altLang="zh-CN" sz="2000" b="1" dirty="0">
              <a:solidFill>
                <a:srgbClr val="124062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000" b="1" dirty="0">
                <a:solidFill>
                  <a:srgbClr val="124062"/>
                </a:solidFill>
                <a:latin typeface="+mj-ea"/>
                <a:ea typeface="+mj-ea"/>
              </a:rPr>
              <a:t>(</a:t>
            </a:r>
            <a:r>
              <a:rPr lang="zh-CN" altLang="en-US" sz="2000" b="1" dirty="0">
                <a:solidFill>
                  <a:srgbClr val="124062"/>
                </a:solidFill>
                <a:latin typeface="+mj-ea"/>
                <a:ea typeface="+mj-ea"/>
              </a:rPr>
              <a:t>茶企业与广大茶农</a:t>
            </a:r>
            <a:r>
              <a:rPr lang="en-US" altLang="zh-CN" sz="2000" b="1" dirty="0">
                <a:solidFill>
                  <a:srgbClr val="124062"/>
                </a:solidFill>
                <a:latin typeface="+mj-ea"/>
                <a:ea typeface="+mj-ea"/>
              </a:rPr>
              <a:t>)</a:t>
            </a:r>
            <a:endParaRPr lang="zh-CN" altLang="en-US" sz="2000" b="1" dirty="0">
              <a:solidFill>
                <a:srgbClr val="124062"/>
              </a:solidFill>
              <a:latin typeface="+mj-ea"/>
              <a:ea typeface="+mj-ea"/>
            </a:endParaRPr>
          </a:p>
        </p:txBody>
      </p:sp>
      <p:sp>
        <p:nvSpPr>
          <p:cNvPr id="14" name="任意多边形 7"/>
          <p:cNvSpPr/>
          <p:nvPr/>
        </p:nvSpPr>
        <p:spPr>
          <a:xfrm>
            <a:off x="650564" y="2472874"/>
            <a:ext cx="2709545" cy="1539875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8" name="任意多边形 8"/>
          <p:cNvSpPr/>
          <p:nvPr/>
        </p:nvSpPr>
        <p:spPr>
          <a:xfrm>
            <a:off x="2526354" y="2472874"/>
            <a:ext cx="833755" cy="741680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0" name="任意多边形 7"/>
          <p:cNvSpPr/>
          <p:nvPr/>
        </p:nvSpPr>
        <p:spPr>
          <a:xfrm>
            <a:off x="4429125" y="2411730"/>
            <a:ext cx="2974340" cy="1652905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2" name="任意多边形 8"/>
          <p:cNvSpPr/>
          <p:nvPr/>
        </p:nvSpPr>
        <p:spPr>
          <a:xfrm>
            <a:off x="6468110" y="2422525"/>
            <a:ext cx="934720" cy="848360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任意多边形 7"/>
          <p:cNvSpPr/>
          <p:nvPr/>
        </p:nvSpPr>
        <p:spPr>
          <a:xfrm>
            <a:off x="8472481" y="2428434"/>
            <a:ext cx="2854325" cy="1810223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0" name="任意多边形 8"/>
          <p:cNvSpPr/>
          <p:nvPr/>
        </p:nvSpPr>
        <p:spPr>
          <a:xfrm>
            <a:off x="10412406" y="2428435"/>
            <a:ext cx="914400" cy="875665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844915" y="4238657"/>
            <a:ext cx="227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24062"/>
                </a:solidFill>
                <a:latin typeface="+mj-ea"/>
                <a:ea typeface="+mj-ea"/>
              </a:rPr>
              <a:t>后期市场规划图</a:t>
            </a:r>
            <a:endParaRPr lang="zh-CN" altLang="en-US" sz="2000" b="1" dirty="0">
              <a:solidFill>
                <a:srgbClr val="124062"/>
              </a:solidFill>
              <a:latin typeface="+mj-ea"/>
              <a:ea typeface="+mj-ea"/>
            </a:endParaRPr>
          </a:p>
        </p:txBody>
      </p:sp>
      <p:pic>
        <p:nvPicPr>
          <p:cNvPr id="134" name="图片 133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684" y="4713363"/>
            <a:ext cx="2439035" cy="1917065"/>
          </a:xfrm>
          <a:prstGeom prst="rect">
            <a:avLst/>
          </a:prstGeom>
          <a:noFill/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4" y="4809958"/>
            <a:ext cx="1283970" cy="10553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90" y="5714789"/>
            <a:ext cx="1601517" cy="855428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19" y="4291058"/>
            <a:ext cx="4133215" cy="2393315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5312410" y="4225290"/>
            <a:ext cx="1207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24062"/>
                </a:solidFill>
                <a:latin typeface="+mj-ea"/>
                <a:ea typeface="+mj-ea"/>
              </a:rPr>
              <a:t>核心产品</a:t>
            </a:r>
            <a:endParaRPr lang="zh-CN" altLang="en-US" sz="2000" b="1" dirty="0">
              <a:solidFill>
                <a:srgbClr val="124062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11" y="4824139"/>
            <a:ext cx="1207769" cy="1041416"/>
          </a:xfrm>
          <a:prstGeom prst="rect">
            <a:avLst/>
          </a:prstGeom>
        </p:spPr>
      </p:pic>
      <p:pic>
        <p:nvPicPr>
          <p:cNvPr id="45" name="图片 44" descr="5F483670C5EB05B4FFF2D347F5999CC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171" y="5715044"/>
            <a:ext cx="1223704" cy="9026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 公司发展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46" descr="2020270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050948">
            <a:off x="3423723" y="964090"/>
            <a:ext cx="1120973" cy="1120973"/>
          </a:xfrm>
          <a:prstGeom prst="rect">
            <a:avLst/>
          </a:prstGeom>
        </p:spPr>
      </p:pic>
      <p:pic>
        <p:nvPicPr>
          <p:cNvPr id="7" name="图片 46" descr="2020270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050948">
            <a:off x="7404538" y="877095"/>
            <a:ext cx="1120973" cy="112097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3080" y="995680"/>
            <a:ext cx="4490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3.7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助力乡村振兴与带动就业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45568" y="1653962"/>
            <a:ext cx="6408371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公司初期采取“技术研发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代工生产”的经营模式，预计在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研发、生产、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营销、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质检、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售后等方面直接提供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余个就业岗位，间接提供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400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余个就业岗位。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5638165" y="3141345"/>
          <a:ext cx="6153150" cy="3420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3" name="直接连接符 12"/>
          <p:cNvCxnSpPr/>
          <p:nvPr/>
        </p:nvCxnSpPr>
        <p:spPr>
          <a:xfrm>
            <a:off x="5324385" y="1397319"/>
            <a:ext cx="0" cy="538864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图片 13" descr="微信图片_20200824160931"/>
          <p:cNvPicPr>
            <a:picLocks noChangeAspect="1"/>
          </p:cNvPicPr>
          <p:nvPr/>
        </p:nvPicPr>
        <p:blipFill>
          <a:blip r:embed="rId4"/>
          <a:srcRect l="15327" t="8046" r="37470" b="17573"/>
          <a:stretch>
            <a:fillRect/>
          </a:stretch>
        </p:blipFill>
        <p:spPr>
          <a:xfrm>
            <a:off x="0" y="1717673"/>
            <a:ext cx="5638408" cy="3757017"/>
          </a:xfrm>
          <a:prstGeom prst="ellipse">
            <a:avLst/>
          </a:prstGeom>
          <a:effectLst>
            <a:softEdge rad="342900"/>
          </a:effectLst>
        </p:spPr>
      </p:pic>
      <p:sp>
        <p:nvSpPr>
          <p:cNvPr id="16" name="文本框 15"/>
          <p:cNvSpPr txBox="1"/>
          <p:nvPr/>
        </p:nvSpPr>
        <p:spPr>
          <a:xfrm>
            <a:off x="247952" y="3979881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研发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3711802" y="4982264"/>
            <a:ext cx="6463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dirty="0">
                <a:sym typeface="+mn-ea"/>
              </a:rPr>
              <a:t>质检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2279286" y="5351596"/>
            <a:ext cx="6463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dirty="0">
                <a:sym typeface="+mn-ea"/>
              </a:rPr>
              <a:t>营销</a:t>
            </a:r>
            <a:endParaRPr lang="zh-CN" altLang="en-US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4505293" y="3906975"/>
            <a:ext cx="6463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dirty="0">
                <a:sym typeface="+mn-ea"/>
              </a:rPr>
              <a:t>售后</a:t>
            </a:r>
            <a:endParaRPr lang="zh-CN" altLang="en-US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1100561" y="4983296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dirty="0">
                <a:sym typeface="+mn-ea"/>
              </a:rPr>
              <a:t>生产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 公司发展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项目概述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1" name="object 16"/>
          <p:cNvSpPr txBox="1"/>
          <p:nvPr/>
        </p:nvSpPr>
        <p:spPr>
          <a:xfrm>
            <a:off x="284478" y="956823"/>
            <a:ext cx="5095240" cy="4425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73660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580"/>
              </a:spcBef>
            </a:pPr>
            <a:r>
              <a:rPr lang="zh-CN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技术支撑</a:t>
            </a:r>
            <a:endParaRPr lang="zh-CN" sz="24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72" name="object 17"/>
          <p:cNvSpPr txBox="1"/>
          <p:nvPr/>
        </p:nvSpPr>
        <p:spPr>
          <a:xfrm>
            <a:off x="284480" y="1400810"/>
            <a:ext cx="540512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  <a:buSzPct val="95000"/>
              <a:buFont typeface="宋体" panose="02010600030101010101" pitchFamily="2" charset="-122"/>
              <a:buChar char="●"/>
              <a:tabLst>
                <a:tab pos="278765" algn="l"/>
              </a:tabLst>
            </a:pPr>
            <a:r>
              <a:rPr lang="zh-CN" sz="2000" b="1" spc="85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国家</a:t>
            </a:r>
            <a:r>
              <a:rPr sz="2000" b="1" spc="85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发明专</a:t>
            </a:r>
            <a:r>
              <a:rPr sz="2000" b="1" spc="9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利</a:t>
            </a:r>
            <a:r>
              <a:rPr lang="en-US" altLang="zh-CN" sz="2000" b="1" spc="85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9</a:t>
            </a:r>
            <a:r>
              <a:rPr sz="2000" b="1" spc="9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项</a:t>
            </a:r>
            <a:r>
              <a:rPr lang="zh-CN" altLang="en-US" sz="2000" b="1" spc="9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，正在申请发明专利</a:t>
            </a:r>
            <a:r>
              <a:rPr lang="en-US" altLang="zh-CN" sz="2000" b="1" spc="9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r>
              <a:rPr lang="zh-CN" altLang="en-US" sz="2000" b="1" spc="9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项</a:t>
            </a:r>
            <a:r>
              <a:rPr sz="2000" b="1" spc="9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，</a:t>
            </a:r>
            <a:r>
              <a:rPr lang="zh-CN" sz="2000" b="1" spc="9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获得</a:t>
            </a:r>
            <a:r>
              <a:rPr lang="en-US" altLang="zh-CN" sz="2000" b="1" spc="9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2020</a:t>
            </a:r>
            <a:r>
              <a:rPr lang="zh-CN" altLang="en-US" sz="2000" b="1" spc="9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年安徽省科技进步二等奖</a:t>
            </a:r>
            <a:r>
              <a:rPr lang="zh-CN" altLang="en-US" sz="2000" b="1" spc="9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，获得国家自然科学基金和安徽省科技攻关重大项目资助。</a:t>
            </a:r>
            <a:endParaRPr 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73" name="object 18"/>
          <p:cNvSpPr txBox="1"/>
          <p:nvPr/>
        </p:nvSpPr>
        <p:spPr>
          <a:xfrm>
            <a:off x="5831522" y="955371"/>
            <a:ext cx="5974080" cy="4425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7366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580"/>
              </a:spcBef>
            </a:pPr>
            <a:r>
              <a:rPr lang="zh-CN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核心</a:t>
            </a:r>
            <a:r>
              <a:rPr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产品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74" name="object 19"/>
          <p:cNvSpPr txBox="1"/>
          <p:nvPr/>
        </p:nvSpPr>
        <p:spPr>
          <a:xfrm>
            <a:off x="5797550" y="1433804"/>
            <a:ext cx="442087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3535" indent="-330835">
              <a:lnSpc>
                <a:spcPct val="100000"/>
              </a:lnSpc>
              <a:spcBef>
                <a:spcPts val="105"/>
              </a:spcBef>
              <a:buFont typeface="宋体" panose="02010600030101010101" pitchFamily="2" charset="-122"/>
              <a:buChar char="●"/>
              <a:tabLst>
                <a:tab pos="343535" algn="l"/>
              </a:tabLst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茶树采摘修剪一体机</a:t>
            </a:r>
            <a:endParaRPr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75" name="object 20"/>
          <p:cNvSpPr txBox="1"/>
          <p:nvPr/>
        </p:nvSpPr>
        <p:spPr>
          <a:xfrm>
            <a:off x="5861269" y="3834834"/>
            <a:ext cx="5915025" cy="443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7366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580"/>
              </a:spcBef>
            </a:pPr>
            <a:r>
              <a:rPr lang="zh-CN" alt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项目特色</a:t>
            </a:r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79" name="object 24"/>
          <p:cNvSpPr txBox="1"/>
          <p:nvPr/>
        </p:nvSpPr>
        <p:spPr>
          <a:xfrm>
            <a:off x="5689601" y="4278630"/>
            <a:ext cx="6197600" cy="232114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67970" indent="-255270" fontAlgn="auto">
              <a:lnSpc>
                <a:spcPts val="2100"/>
              </a:lnSpc>
              <a:spcBef>
                <a:spcPts val="700"/>
              </a:spcBef>
              <a:buSzPct val="95000"/>
              <a:buFont typeface="宋体" panose="02010600030101010101" pitchFamily="2" charset="-122"/>
              <a:buChar char="●"/>
              <a:tabLst>
                <a:tab pos="267970" algn="l"/>
              </a:tabLst>
            </a:pP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产品</a:t>
            </a:r>
            <a:r>
              <a:rPr lang="zh-CN" altLang="en-US" sz="19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打破地形限制</a:t>
            </a: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，能够适应丘陵、坡地等更广阔的茶叶生长区域。</a:t>
            </a:r>
            <a:endParaRPr lang="en-US" altLang="zh-CN" sz="19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67970" indent="-255270" fontAlgn="auto">
              <a:lnSpc>
                <a:spcPts val="1900"/>
              </a:lnSpc>
              <a:spcBef>
                <a:spcPts val="700"/>
              </a:spcBef>
              <a:buSzPct val="95000"/>
              <a:buFont typeface="宋体" panose="02010600030101010101" pitchFamily="2" charset="-122"/>
              <a:buChar char="●"/>
              <a:tabLst>
                <a:tab pos="267970" algn="l"/>
              </a:tabLst>
            </a:pP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绿色无污染，</a:t>
            </a:r>
            <a:r>
              <a:rPr lang="zh-CN" altLang="en-US" sz="19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提高茶叶的生产品质</a:t>
            </a: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促进绿色农业发展。</a:t>
            </a:r>
            <a:endParaRPr lang="en-US" altLang="zh-CN" sz="19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68605" indent="-255270" fontAlgn="auto">
              <a:lnSpc>
                <a:spcPts val="2100"/>
              </a:lnSpc>
              <a:spcBef>
                <a:spcPts val="1135"/>
              </a:spcBef>
              <a:buSzPct val="95000"/>
              <a:buFont typeface="宋体" panose="02010600030101010101" pitchFamily="2" charset="-122"/>
              <a:buChar char="●"/>
              <a:tabLst>
                <a:tab pos="268605" algn="l"/>
              </a:tabLst>
            </a:pP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适应国家</a:t>
            </a:r>
            <a:r>
              <a:rPr lang="zh-CN" altLang="en-US" sz="19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科技农业</a:t>
            </a: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的发展需求，帮助</a:t>
            </a:r>
            <a:r>
              <a:rPr lang="zh-CN" altLang="en-US" sz="19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茶农增产增收</a:t>
            </a: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，推进</a:t>
            </a:r>
            <a:r>
              <a:rPr lang="zh-CN" altLang="en-US" sz="19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茶农技术转型。</a:t>
            </a:r>
            <a:endParaRPr lang="en-US" altLang="zh-CN" sz="19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68605" indent="-255270" fontAlgn="auto">
              <a:lnSpc>
                <a:spcPts val="2100"/>
              </a:lnSpc>
              <a:spcBef>
                <a:spcPts val="1135"/>
              </a:spcBef>
              <a:buSzPct val="95000"/>
              <a:buFont typeface="宋体" panose="02010600030101010101" pitchFamily="2" charset="-122"/>
              <a:buChar char="●"/>
              <a:tabLst>
                <a:tab pos="268605" algn="l"/>
              </a:tabLst>
            </a:pP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被多个大型智能机械企业认可，达成</a:t>
            </a:r>
            <a:r>
              <a:rPr lang="zh-CN" altLang="en-US" sz="19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合作意向</a:t>
            </a: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；并与</a:t>
            </a:r>
            <a:r>
              <a:rPr lang="zh-CN" altLang="en-US" sz="19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芜湖资城孵化器管理有限公司</a:t>
            </a:r>
            <a:r>
              <a:rPr lang="zh-CN" altLang="en-US" sz="1900" b="1" dirty="0">
                <a:latin typeface="微软雅黑" panose="020B0503020204020204" charset="-122"/>
                <a:cs typeface="微软雅黑" panose="020B0503020204020204" charset="-122"/>
              </a:rPr>
              <a:t>签订投资意向协议。</a:t>
            </a:r>
            <a:endParaRPr lang="en-US" altLang="zh-CN" sz="1900" b="1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1" name="图片 80" descr="10"/>
          <p:cNvPicPr/>
          <p:nvPr/>
        </p:nvPicPr>
        <p:blipFill>
          <a:blip r:embed="rId3"/>
          <a:stretch>
            <a:fillRect/>
          </a:stretch>
        </p:blipFill>
        <p:spPr>
          <a:xfrm>
            <a:off x="8946515" y="1788795"/>
            <a:ext cx="2858770" cy="1978025"/>
          </a:xfrm>
          <a:prstGeom prst="rect">
            <a:avLst/>
          </a:prstGeom>
        </p:spPr>
      </p:pic>
      <p:pic>
        <p:nvPicPr>
          <p:cNvPr id="82" name="图片 81"/>
          <p:cNvPicPr/>
          <p:nvPr/>
        </p:nvPicPr>
        <p:blipFill rotWithShape="1">
          <a:blip r:embed="rId4"/>
          <a:srcRect t="3837" r="19934"/>
          <a:stretch>
            <a:fillRect/>
          </a:stretch>
        </p:blipFill>
        <p:spPr>
          <a:xfrm>
            <a:off x="5887720" y="1788795"/>
            <a:ext cx="2955290" cy="1978660"/>
          </a:xfrm>
          <a:prstGeom prst="rect">
            <a:avLst/>
          </a:prstGeom>
        </p:spPr>
      </p:pic>
      <p:graphicFrame>
        <p:nvGraphicFramePr>
          <p:cNvPr id="6" name="表格 9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340040" y="2669726"/>
          <a:ext cx="5287645" cy="393827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323465"/>
                <a:gridCol w="2964180"/>
              </a:tblGrid>
              <a:tr h="3765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技术名称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65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底盘供电技术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中国发明专利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辅助制动技术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中国发明专利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99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多维避震技术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中国发明专利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513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混合制动技术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中国发明专利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91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茶树修剪机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中国发明专利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7434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高性能空气悬架系统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安徽省科学技术进步二等奖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94107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轮毂驱动电动汽车垂向机-电耦合振动机理及抑制方法研究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国家自然基金项目、安徽省科技攻关重大项目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3080" y="995680"/>
            <a:ext cx="4628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3.8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助力乡村振兴与带动就业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6" name="Frame 39"/>
          <p:cNvSpPr/>
          <p:nvPr/>
        </p:nvSpPr>
        <p:spPr>
          <a:xfrm>
            <a:off x="5744210" y="4105910"/>
            <a:ext cx="880110" cy="1358265"/>
          </a:xfrm>
          <a:prstGeom prst="rect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tx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371080" y="2722245"/>
            <a:ext cx="44526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解决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茶工荒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问题，帮助茶农增产增收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解放农村劳动力，拓展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致富新渠道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创造就业岗位，将茶农从单纯劳力工作转变为技术工作，实现茶农高素质、高质量就业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实现绿色、智能化生产方式，促进绿色农业发展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3" b="31952"/>
          <a:stretch>
            <a:fillRect/>
          </a:stretch>
        </p:blipFill>
        <p:spPr>
          <a:xfrm>
            <a:off x="212725" y="2141855"/>
            <a:ext cx="2224405" cy="1791970"/>
          </a:xfrm>
          <a:prstGeom prst="ellipse">
            <a:avLst/>
          </a:prstGeom>
        </p:spPr>
      </p:pic>
      <p:pic>
        <p:nvPicPr>
          <p:cNvPr id="23" name="图片 22"/>
          <p:cNvPicPr/>
          <p:nvPr/>
        </p:nvPicPr>
        <p:blipFill>
          <a:blip r:embed="rId4"/>
          <a:stretch>
            <a:fillRect/>
          </a:stretch>
        </p:blipFill>
        <p:spPr>
          <a:xfrm>
            <a:off x="4762500" y="4194175"/>
            <a:ext cx="2511425" cy="1943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箭头: 下弧形 46"/>
          <p:cNvSpPr/>
          <p:nvPr/>
        </p:nvSpPr>
        <p:spPr>
          <a:xfrm>
            <a:off x="2192655" y="3390265"/>
            <a:ext cx="2878455" cy="642620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上弧形 61"/>
          <p:cNvSpPr/>
          <p:nvPr/>
        </p:nvSpPr>
        <p:spPr>
          <a:xfrm>
            <a:off x="2208530" y="4006215"/>
            <a:ext cx="2861945" cy="567690"/>
          </a:xfrm>
          <a:prstGeom prst="curved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235200" y="2476500"/>
            <a:ext cx="28359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助推茶产业发展</a:t>
            </a:r>
            <a:endParaRPr lang="zh-CN" alt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 fontAlgn="auto">
              <a:lnSpc>
                <a:spcPct val="200000"/>
              </a:lnSpc>
            </a:pPr>
            <a:endParaRPr lang="zh-CN" alt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 fontAlgn="auto">
              <a:lnSpc>
                <a:spcPct val="200000"/>
              </a:lnSpc>
            </a:pPr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带动乡村振兴</a:t>
            </a:r>
            <a:endParaRPr lang="zh-CN" alt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6" name="图片 3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194175"/>
            <a:ext cx="2354580" cy="20027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图片 3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55" y="1978660"/>
            <a:ext cx="2511425" cy="20554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0" name="文本框 59"/>
          <p:cNvSpPr txBox="1"/>
          <p:nvPr/>
        </p:nvSpPr>
        <p:spPr>
          <a:xfrm>
            <a:off x="732155" y="3933825"/>
            <a:ext cx="133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茶园“荒”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63210" y="3933825"/>
            <a:ext cx="1465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规范化茶园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48170" y="1242695"/>
            <a:ext cx="4306570" cy="1011555"/>
          </a:xfrm>
          <a:prstGeom prst="rect">
            <a:avLst/>
          </a:prstGeom>
          <a:noFill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indent="1270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通过产品科技创新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1270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助力茶农脱贫致富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 公司发展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63711" y="161372"/>
            <a:ext cx="541335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 预计财务分析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3080" y="995680"/>
            <a:ext cx="3876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4.1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股权比例，融资方案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92085" y="1184439"/>
            <a:ext cx="13436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投资意向书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77070" y="1185999"/>
            <a:ext cx="25013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项目孵化意向书协议书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VXV22MK]HTIYI1D~W3PC1%6"/>
          <p:cNvPicPr>
            <a:picLocks noChangeAspect="1"/>
          </p:cNvPicPr>
          <p:nvPr/>
        </p:nvPicPr>
        <p:blipFill rotWithShape="1">
          <a:blip r:embed="rId4"/>
          <a:srcRect t="4460"/>
          <a:stretch>
            <a:fillRect/>
          </a:stretch>
        </p:blipFill>
        <p:spPr>
          <a:xfrm>
            <a:off x="7831277" y="1582679"/>
            <a:ext cx="2580659" cy="3675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1M%C{UCPY$8~ZX(FK5TDGU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502" y="1582679"/>
            <a:ext cx="2771775" cy="4272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6{RY7$K@ARJ)5BOW{2VWV{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460" y="1965682"/>
            <a:ext cx="2599723" cy="3889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4157980" y="5937885"/>
            <a:ext cx="7536815" cy="7651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indent="127000" algn="l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与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芜湖资城孵化器管理有限公司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签订投资意向书，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127000" algn="l">
              <a:lnSpc>
                <a:spcPct val="100000"/>
              </a:lnSpc>
              <a:spcBef>
                <a:spcPts val="105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  <a:sym typeface="+mn-ea"/>
              </a:rPr>
              <a:t>计划参与本项目第一轮融资，初步计划投资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sym typeface="+mn-ea"/>
              </a:rPr>
              <a:t>700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sym typeface="+mn-ea"/>
              </a:rPr>
              <a:t>万元。</a:t>
            </a:r>
            <a:endParaRPr lang="zh-CN" altLang="en-US" sz="2400" b="1" dirty="0">
              <a:solidFill>
                <a:schemeClr val="tx1"/>
              </a:solidFill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5"/>
          <p:cNvSpPr txBox="1"/>
          <p:nvPr/>
        </p:nvSpPr>
        <p:spPr>
          <a:xfrm>
            <a:off x="955492" y="4845553"/>
            <a:ext cx="2370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学生合计占股</a:t>
            </a:r>
            <a:r>
              <a:rPr lang="en-US" altLang="zh-CN" dirty="0">
                <a:latin typeface="+mn-ea"/>
              </a:rPr>
              <a:t>67%(</a:t>
            </a:r>
            <a:r>
              <a:rPr lang="zh-CN" altLang="en-US" dirty="0">
                <a:latin typeface="+mn-ea"/>
              </a:rPr>
              <a:t>主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要负责人</a:t>
            </a:r>
            <a:r>
              <a:rPr lang="en-US" altLang="zh-CN" dirty="0">
                <a:latin typeface="+mn-ea"/>
              </a:rPr>
              <a:t>21%.</a:t>
            </a:r>
            <a:r>
              <a:rPr lang="zh-CN" altLang="en-US" dirty="0">
                <a:latin typeface="+mn-ea"/>
              </a:rPr>
              <a:t>其余成员</a:t>
            </a:r>
            <a:r>
              <a:rPr lang="en-US" altLang="zh-CN" dirty="0">
                <a:latin typeface="+mn-ea"/>
              </a:rPr>
              <a:t>46%) </a:t>
            </a:r>
            <a:r>
              <a:rPr lang="zh-CN" altLang="en-US" dirty="0">
                <a:latin typeface="+mn-ea"/>
              </a:rPr>
              <a:t>指导老师占股</a:t>
            </a:r>
            <a:r>
              <a:rPr lang="en-US" altLang="zh-CN" dirty="0">
                <a:latin typeface="+mn-ea"/>
              </a:rPr>
              <a:t>18%</a:t>
            </a:r>
            <a:r>
              <a:rPr lang="zh-CN" altLang="en-US" dirty="0">
                <a:latin typeface="+mn-ea"/>
              </a:rPr>
              <a:t>，风险投资</a:t>
            </a:r>
            <a:r>
              <a:rPr lang="en-US" altLang="zh-CN" dirty="0">
                <a:latin typeface="+mn-ea"/>
              </a:rPr>
              <a:t>15%</a:t>
            </a:r>
            <a:r>
              <a:rPr lang="zh-CN" altLang="en-US" dirty="0">
                <a:latin typeface="+mn-ea"/>
              </a:rPr>
              <a:t>（只享受利润分红）</a:t>
            </a:r>
            <a:endParaRPr lang="zh-CN" altLang="en-US" dirty="0">
              <a:latin typeface="+mn-ea"/>
            </a:endParaRPr>
          </a:p>
        </p:txBody>
      </p:sp>
      <p:sp>
        <p:nvSpPr>
          <p:cNvPr id="19" name="任意多边形 7"/>
          <p:cNvSpPr/>
          <p:nvPr/>
        </p:nvSpPr>
        <p:spPr>
          <a:xfrm>
            <a:off x="710714" y="4560894"/>
            <a:ext cx="2645452" cy="1975078"/>
          </a:xfrm>
          <a:custGeom>
            <a:avLst/>
            <a:gdLst>
              <a:gd name="connsiteX0" fmla="*/ 0 w 2192867"/>
              <a:gd name="connsiteY0" fmla="*/ 0 h 1298076"/>
              <a:gd name="connsiteX1" fmla="*/ 1498600 w 2192867"/>
              <a:gd name="connsiteY1" fmla="*/ 0 h 1298076"/>
              <a:gd name="connsiteX2" fmla="*/ 1572642 w 2192867"/>
              <a:gd name="connsiteY2" fmla="*/ 74042 h 1298076"/>
              <a:gd name="connsiteX3" fmla="*/ 74042 w 2192867"/>
              <a:gd name="connsiteY3" fmla="*/ 74042 h 1298076"/>
              <a:gd name="connsiteX4" fmla="*/ 74042 w 2192867"/>
              <a:gd name="connsiteY4" fmla="*/ 1224034 h 1298076"/>
              <a:gd name="connsiteX5" fmla="*/ 2118825 w 2192867"/>
              <a:gd name="connsiteY5" fmla="*/ 1224034 h 1298076"/>
              <a:gd name="connsiteX6" fmla="*/ 2118825 w 2192867"/>
              <a:gd name="connsiteY6" fmla="*/ 620225 h 1298076"/>
              <a:gd name="connsiteX7" fmla="*/ 2192867 w 2192867"/>
              <a:gd name="connsiteY7" fmla="*/ 694267 h 1298076"/>
              <a:gd name="connsiteX8" fmla="*/ 2192867 w 2192867"/>
              <a:gd name="connsiteY8" fmla="*/ 1298076 h 1298076"/>
              <a:gd name="connsiteX9" fmla="*/ 0 w 2192867"/>
              <a:gd name="connsiteY9" fmla="*/ 1298076 h 129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2867" h="1298076">
                <a:moveTo>
                  <a:pt x="0" y="0"/>
                </a:moveTo>
                <a:lnTo>
                  <a:pt x="1498600" y="0"/>
                </a:lnTo>
                <a:lnTo>
                  <a:pt x="1572642" y="74042"/>
                </a:lnTo>
                <a:lnTo>
                  <a:pt x="74042" y="74042"/>
                </a:lnTo>
                <a:lnTo>
                  <a:pt x="74042" y="1224034"/>
                </a:lnTo>
                <a:lnTo>
                  <a:pt x="2118825" y="1224034"/>
                </a:lnTo>
                <a:lnTo>
                  <a:pt x="2118825" y="620225"/>
                </a:lnTo>
                <a:lnTo>
                  <a:pt x="2192867" y="694267"/>
                </a:lnTo>
                <a:lnTo>
                  <a:pt x="2192867" y="1298076"/>
                </a:lnTo>
                <a:lnTo>
                  <a:pt x="0" y="129807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0" name="任意多边形 8"/>
          <p:cNvSpPr/>
          <p:nvPr/>
        </p:nvSpPr>
        <p:spPr>
          <a:xfrm>
            <a:off x="2705070" y="4589175"/>
            <a:ext cx="651095" cy="831315"/>
          </a:xfrm>
          <a:custGeom>
            <a:avLst/>
            <a:gdLst>
              <a:gd name="connsiteX0" fmla="*/ 0 w 694267"/>
              <a:gd name="connsiteY0" fmla="*/ 0 h 694267"/>
              <a:gd name="connsiteX1" fmla="*/ 694267 w 694267"/>
              <a:gd name="connsiteY1" fmla="*/ 0 h 694267"/>
              <a:gd name="connsiteX2" fmla="*/ 694267 w 694267"/>
              <a:gd name="connsiteY2" fmla="*/ 694267 h 694267"/>
              <a:gd name="connsiteX3" fmla="*/ 620225 w 694267"/>
              <a:gd name="connsiteY3" fmla="*/ 620225 h 694267"/>
              <a:gd name="connsiteX4" fmla="*/ 620225 w 694267"/>
              <a:gd name="connsiteY4" fmla="*/ 74042 h 694267"/>
              <a:gd name="connsiteX5" fmla="*/ 74042 w 694267"/>
              <a:gd name="connsiteY5" fmla="*/ 74042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267" h="694267">
                <a:moveTo>
                  <a:pt x="0" y="0"/>
                </a:moveTo>
                <a:lnTo>
                  <a:pt x="694267" y="0"/>
                </a:lnTo>
                <a:lnTo>
                  <a:pt x="694267" y="694267"/>
                </a:lnTo>
                <a:lnTo>
                  <a:pt x="620225" y="620225"/>
                </a:lnTo>
                <a:lnTo>
                  <a:pt x="620225" y="74042"/>
                </a:lnTo>
                <a:lnTo>
                  <a:pt x="74042" y="7404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710714" y="1582679"/>
          <a:ext cx="3342840" cy="281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63711" y="161372"/>
            <a:ext cx="541335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 预计财务分析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726440" y="1456055"/>
          <a:ext cx="10738485" cy="5191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6315"/>
                <a:gridCol w="764540"/>
                <a:gridCol w="769620"/>
                <a:gridCol w="902335"/>
                <a:gridCol w="903605"/>
                <a:gridCol w="902970"/>
                <a:gridCol w="994410"/>
                <a:gridCol w="855980"/>
                <a:gridCol w="925195"/>
                <a:gridCol w="882015"/>
                <a:gridCol w="944245"/>
                <a:gridCol w="897255"/>
              </a:tblGrid>
              <a:tr h="4718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 dirty="0" err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资产</a:t>
                      </a:r>
                      <a:endParaRPr lang="en-US" sz="1200" b="1" spc="120" dirty="0" err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第一年</a:t>
                      </a:r>
                      <a:endParaRPr lang="en-US" sz="12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9A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第二年</a:t>
                      </a:r>
                      <a:endParaRPr lang="en-US" sz="12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BBB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 dirty="0" err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第三年</a:t>
                      </a:r>
                      <a:endParaRPr lang="en-US" sz="1200" b="1" spc="120" dirty="0" err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第四年</a:t>
                      </a:r>
                      <a:endParaRPr lang="en-US" sz="12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AC7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第五年</a:t>
                      </a:r>
                      <a:endParaRPr lang="en-US" sz="12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BC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 dirty="0" err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负债及权益</a:t>
                      </a:r>
                      <a:endParaRPr lang="en-US" sz="1200" b="1" spc="120" dirty="0" err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D9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 dirty="0" err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第一年</a:t>
                      </a:r>
                      <a:endParaRPr lang="en-US" sz="1200" b="1" spc="120" dirty="0" err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9A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 dirty="0" err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第二年</a:t>
                      </a:r>
                      <a:endParaRPr lang="en-US" sz="1200" b="1" spc="120" dirty="0" err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BBB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第三年</a:t>
                      </a:r>
                      <a:endParaRPr lang="en-US" sz="12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第四年</a:t>
                      </a:r>
                      <a:endParaRPr lang="en-US" sz="12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AC7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第五年</a:t>
                      </a:r>
                      <a:endParaRPr lang="en-US" sz="12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BCA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 dirty="0" err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流动资产</a:t>
                      </a:r>
                      <a:r>
                        <a:rPr lang="en-US" sz="1000" b="0" spc="6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</a:t>
                      </a:r>
                      <a:endParaRPr lang="en-US" sz="1000" b="0" spc="6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860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 </a:t>
                      </a:r>
                      <a:endParaRPr lang="en-US" alt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32341" marR="32341" marT="0" marB="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860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 </a:t>
                      </a:r>
                      <a:endParaRPr lang="en-US" alt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860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 </a:t>
                      </a:r>
                      <a:endParaRPr lang="en-US" alt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860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 </a:t>
                      </a:r>
                      <a:endParaRPr lang="en-US" alt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860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 </a:t>
                      </a:r>
                      <a:endParaRPr lang="en-US" alt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流动负债</a:t>
                      </a: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</a:t>
                      </a: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货币资金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118.75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154.82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176.60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201.05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234.51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应付帐款</a:t>
                      </a: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19.76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23.19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26.76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35.29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44.50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减:坏帐准备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0.94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1.50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5.62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9.87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13.12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长期负债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应收帐款净额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55.31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78.50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92.88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126.43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137.88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86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长期借款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13.24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25.81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30.95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存货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53.20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23.51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54.72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43.50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22.35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86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 </a:t>
                      </a:r>
                      <a:endParaRPr lang="en-US" alt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 dirty="0" err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流动资产合计</a:t>
                      </a:r>
                      <a:endParaRPr lang="en-US" sz="1000" b="0" spc="60" dirty="0" err="1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228.20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258.33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329.82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380.85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407.86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86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 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负债合计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33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49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57.71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35.29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44.5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固定资产: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 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 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 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 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 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固定资产原价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250.00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250.00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500.00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500.00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500.00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 </a:t>
                      </a:r>
                      <a:endParaRPr lang="en-US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减:累计折旧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25.00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25.00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所有者权益</a:t>
                      </a: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</a:t>
                      </a: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固定资产净值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225.00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200.00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400.00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350.00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450.00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实收资本</a:t>
                      </a: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430.00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430.00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430.00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430.00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430.00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无形资产: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121.52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155.81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60.95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540.00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440.00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盈余公积</a:t>
                      </a: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80.00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150.00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200.00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减:累计摊销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10.00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未分配利润</a:t>
                      </a: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31.64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101.44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786.09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824.24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 dirty="0" err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无形资产净值</a:t>
                      </a:r>
                      <a:endParaRPr lang="en-US" sz="1000" b="0" spc="60" dirty="0" err="1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111.52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145.81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50.95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530.00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430.00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所有者权益合计</a:t>
                      </a: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430.00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511.64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611.44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1366.09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1454.24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资产合计</a:t>
                      </a:r>
                      <a:endParaRPr lang="en-US" sz="1000" b="0" spc="6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5" marR="66675" marT="63500" marB="635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463.00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560.64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669.15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1401.3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1498.74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负债及权益合计</a:t>
                      </a:r>
                      <a:endParaRPr lang="zh-CN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2341" marR="32341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463.00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560.64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669.15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1401.38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1498.74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6675" marR="66675" marT="63500" marB="635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513080" y="995680"/>
            <a:ext cx="5136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4.2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资产负债表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02470" y="1062990"/>
            <a:ext cx="1893570" cy="382270"/>
          </a:xfrm>
          <a:prstGeom prst="rect">
            <a:avLst/>
          </a:prstGeom>
          <a:noFill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indent="1270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单位：万元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63711" y="161372"/>
            <a:ext cx="541335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 预计财务分析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754380" y="1456055"/>
          <a:ext cx="10753725" cy="5206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3970"/>
                <a:gridCol w="1496060"/>
                <a:gridCol w="1675765"/>
                <a:gridCol w="1675765"/>
                <a:gridCol w="1676400"/>
                <a:gridCol w="1675765"/>
              </a:tblGrid>
              <a:tr h="5549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第一年</a:t>
                      </a:r>
                      <a:endParaRPr 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9A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第二年</a:t>
                      </a:r>
                      <a:endParaRPr 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BBB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第三年</a:t>
                      </a:r>
                      <a:endParaRPr 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第四年</a:t>
                      </a:r>
                      <a:endParaRPr 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AC7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第五年</a:t>
                      </a:r>
                      <a:endParaRPr 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BCA"/>
                    </a:solidFill>
                  </a:tcPr>
                </a:tc>
              </a:tr>
              <a:tr h="5168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一.营业收入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678.60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1221.48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1954.37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2540.68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2664.43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168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减：营业成本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576.20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737.16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996.30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1028.00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988.60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162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营业税金及附加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3.39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6.1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9.77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12.7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13.3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168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销售费用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72.54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62.54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58.25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45.04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72.38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管理费用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50.00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55.00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80.00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85.00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100.00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162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财务费用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5.46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5.46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4.48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4.48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4.48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168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二.利润总额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-28.99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355.22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805.57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1365.46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1485.67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168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减：所得税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267.26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304.46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168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三.净利润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-28.99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355.22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805.57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1098.20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1181.21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513080" y="995680"/>
            <a:ext cx="3972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4.3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利润表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02470" y="1062990"/>
            <a:ext cx="1893570" cy="382270"/>
          </a:xfrm>
          <a:prstGeom prst="rect">
            <a:avLst/>
          </a:prstGeom>
          <a:noFill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indent="1270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单位：万元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63711" y="161372"/>
            <a:ext cx="541335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 预计财务分析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90245" y="1437005"/>
          <a:ext cx="10857865" cy="4762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7130"/>
                <a:gridCol w="1677035"/>
                <a:gridCol w="1675130"/>
                <a:gridCol w="1689735"/>
                <a:gridCol w="1689735"/>
                <a:gridCol w="1689100"/>
              </a:tblGrid>
              <a:tr h="8255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项目（%）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第一年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9A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第二年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BBB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第三年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C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第四年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AC7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第五年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BCA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销售利润率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—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33.67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46.67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44.39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45.18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存货周转率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—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5.61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5.87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6.30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6.67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资产报酬率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—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75.39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94.44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65.50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53.19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净资产收益率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—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59.58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71.45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53.56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45.04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投资利润率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—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96.97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231.81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300.55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369.15</a:t>
                      </a:r>
                      <a:endParaRPr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513080" y="995680"/>
            <a:ext cx="3972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4.3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比率分析表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02470" y="1062990"/>
            <a:ext cx="1893570" cy="382270"/>
          </a:xfrm>
          <a:prstGeom prst="rect">
            <a:avLst/>
          </a:prstGeom>
          <a:noFill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indent="1270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单位：万元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35430" y="6283960"/>
            <a:ext cx="9383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经过计算所得，投资净现值为</a:t>
            </a:r>
            <a:r>
              <a:rPr lang="en-US" altLang="zh-CN" sz="2000" dirty="0"/>
              <a:t>1181.21</a:t>
            </a:r>
            <a:r>
              <a:rPr lang="zh-CN" altLang="en-US" sz="2000" dirty="0"/>
              <a:t>万元，内涵报酬率4</a:t>
            </a:r>
            <a:r>
              <a:rPr lang="en-US" altLang="zh-CN" sz="2000" dirty="0"/>
              <a:t>3</a:t>
            </a:r>
            <a:r>
              <a:rPr lang="zh-CN" altLang="en-US" sz="2000" dirty="0"/>
              <a:t>%。</a:t>
            </a:r>
            <a:r>
              <a:rPr lang="zh-CN" altLang="en-US" sz="2000" dirty="0">
                <a:solidFill>
                  <a:srgbClr val="FF0000"/>
                </a:solidFill>
              </a:rPr>
              <a:t>项目财务评价可行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7CB437"/>
              </a:clrFrom>
              <a:clrTo>
                <a:srgbClr val="7CB43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>
                        <a14:foregroundMark x1="20500" y1="19601" x2="20500" y2="19601"/>
                        <a14:foregroundMark x1="14833" y1="20598" x2="14833" y2="20598"/>
                        <a14:foregroundMark x1="11167" y1="20930" x2="11167" y2="20930"/>
                        <a14:foregroundMark x1="13333" y1="22259" x2="13333" y2="22259"/>
                        <a14:foregroundMark x1="11167" y1="30897" x2="11167" y2="30897"/>
                        <a14:foregroundMark x1="17167" y1="33887" x2="17167" y2="33887"/>
                        <a14:foregroundMark x1="16667" y1="19269" x2="16667" y2="19269"/>
                        <a14:foregroundMark x1="15833" y1="13953" x2="15833" y2="13953"/>
                        <a14:foregroundMark x1="12000" y1="14950" x2="12000" y2="14950"/>
                        <a14:foregroundMark x1="11333" y1="15615" x2="11333" y2="15615"/>
                        <a14:foregroundMark x1="9333" y1="19269" x2="9333" y2="19269"/>
                        <a14:foregroundMark x1="10667" y1="24917" x2="10667" y2="24917"/>
                        <a14:foregroundMark x1="7000" y1="39203" x2="7000" y2="39203"/>
                        <a14:foregroundMark x1="2333" y1="39535" x2="2333" y2="39535"/>
                        <a14:foregroundMark x1="18833" y1="42193" x2="18833" y2="41196"/>
                        <a14:foregroundMark x1="24833" y1="46179" x2="24833" y2="46179"/>
                        <a14:foregroundMark x1="2500" y1="48837" x2="2500" y2="48837"/>
                        <a14:foregroundMark x1="8500" y1="98671" x2="8500" y2="98671"/>
                        <a14:foregroundMark x1="22333" y1="78738" x2="22333" y2="78738"/>
                        <a14:foregroundMark x1="18500" y1="92691" x2="18500" y2="92691"/>
                        <a14:foregroundMark x1="8000" y1="58140" x2="8000" y2="58140"/>
                        <a14:foregroundMark x1="23000" y1="52159" x2="23000" y2="52159"/>
                        <a14:foregroundMark x1="19667" y1="49169" x2="19667" y2="49169"/>
                        <a14:foregroundMark x1="24167" y1="55150" x2="24167" y2="55150"/>
                        <a14:foregroundMark x1="21333" y1="98007" x2="21333" y2="98007"/>
                        <a14:backgroundMark x1="30000" y1="21595" x2="30000" y2="21595"/>
                        <a14:backgroundMark x1="39333" y1="48837" x2="39333" y2="48837"/>
                        <a14:backgroundMark x1="38333" y1="57143" x2="38333" y2="57143"/>
                        <a14:backgroundMark x1="37333" y1="65781" x2="37333" y2="65781"/>
                        <a14:backgroundMark x1="43333" y1="64452" x2="43333" y2="64452"/>
                        <a14:backgroundMark x1="57500" y1="64452" x2="57500" y2="64452"/>
                        <a14:backgroundMark x1="51500" y1="67442" x2="51500" y2="67442"/>
                        <a14:backgroundMark x1="72667" y1="63455" x2="72667" y2="63455"/>
                        <a14:backgroundMark x1="75167" y1="46844" x2="75167" y2="46844"/>
                        <a14:backgroundMark x1="83667" y1="30897" x2="83667" y2="30897"/>
                        <a14:backgroundMark x1="82000" y1="23588" x2="82000" y2="23588"/>
                        <a14:backgroundMark x1="79333" y1="25581" x2="79333" y2="25581"/>
                        <a14:backgroundMark x1="78333" y1="55482" x2="78333" y2="55482"/>
                        <a14:backgroundMark x1="79333" y1="62126" x2="79333" y2="62126"/>
                        <a14:backgroundMark x1="79500" y1="66777" x2="79500" y2="66777"/>
                        <a14:backgroundMark x1="74500" y1="71429" x2="74500" y2="71429"/>
                        <a14:backgroundMark x1="64667" y1="55814" x2="64667" y2="55814"/>
                        <a14:backgroundMark x1="30000" y1="76412" x2="30000" y2="76412"/>
                        <a14:backgroundMark x1="48667" y1="27243" x2="48667" y2="27243"/>
                        <a14:backgroundMark x1="47667" y1="14618" x2="47667" y2="14618"/>
                        <a14:backgroundMark x1="62333" y1="23588" x2="62333" y2="23588"/>
                        <a14:backgroundMark x1="60500" y1="35216" x2="60500" y2="35216"/>
                        <a14:backgroundMark x1="53000" y1="40864" x2="53000" y2="40864"/>
                        <a14:backgroundMark x1="52167" y1="41196" x2="52167" y2="41196"/>
                        <a14:backgroundMark x1="16833" y1="58140" x2="16833" y2="58140"/>
                        <a14:backgroundMark x1="17667" y1="53156" x2="17667" y2="53156"/>
                        <a14:backgroundMark x1="21167" y1="45515" x2="21167" y2="45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" y="2662555"/>
            <a:ext cx="8249285" cy="4195445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871" y="0"/>
            <a:ext cx="4893310" cy="27838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64130" y="2662555"/>
            <a:ext cx="764476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谢谢各位评委老师！</a:t>
            </a:r>
            <a:endParaRPr lang="zh-CN" alt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目录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82"/>
          <p:cNvSpPr txBox="1">
            <a:spLocks noChangeArrowheads="1"/>
          </p:cNvSpPr>
          <p:nvPr/>
        </p:nvSpPr>
        <p:spPr bwMode="auto">
          <a:xfrm>
            <a:off x="723209" y="1945199"/>
            <a:ext cx="5082540" cy="13335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0"/>
              </a:spcBef>
            </a:pPr>
            <a:r>
              <a:rPr lang="zh-CN" sz="1800" dirty="0">
                <a:latin typeface="+mn-ea"/>
              </a:rPr>
              <a:t>农业机械化率成逐年递增趋势</a:t>
            </a:r>
            <a:endParaRPr lang="zh-CN" sz="1800" dirty="0">
              <a:latin typeface="+mn-ea"/>
            </a:endParaRPr>
          </a:p>
          <a:p>
            <a:pPr algn="just" eaLnBrk="1" hangingPunct="1">
              <a:lnSpc>
                <a:spcPts val="2500"/>
              </a:lnSpc>
              <a:spcBef>
                <a:spcPct val="0"/>
              </a:spcBef>
            </a:pPr>
            <a:r>
              <a:rPr lang="zh-CN" altLang="en-US" sz="1800" dirty="0">
                <a:latin typeface="+mn-ea"/>
              </a:rPr>
              <a:t>茶叶市场销售额成逐年递增趋势</a:t>
            </a:r>
            <a:endParaRPr lang="en-US" altLang="zh-CN" sz="1800" dirty="0">
              <a:latin typeface="+mn-ea"/>
            </a:endParaRPr>
          </a:p>
          <a:p>
            <a:pPr algn="just" eaLnBrk="1" hangingPunct="1">
              <a:lnSpc>
                <a:spcPts val="2500"/>
              </a:lnSpc>
              <a:spcBef>
                <a:spcPct val="0"/>
              </a:spcBef>
            </a:pPr>
            <a:r>
              <a:rPr lang="en-US" altLang="zh-CN" sz="1800" b="1" dirty="0">
                <a:latin typeface="+mn-ea"/>
              </a:rPr>
              <a:t>“</a:t>
            </a:r>
            <a:r>
              <a:rPr lang="zh-CN" sz="1800" b="1" dirty="0">
                <a:solidFill>
                  <a:srgbClr val="FF0000"/>
                </a:solidFill>
                <a:latin typeface="+mn-ea"/>
              </a:rPr>
              <a:t>茶工荒</a:t>
            </a:r>
            <a:r>
              <a:rPr lang="en-US" altLang="zh-CN" sz="1800" b="1" dirty="0">
                <a:latin typeface="+mn-ea"/>
              </a:rPr>
              <a:t>”</a:t>
            </a:r>
            <a:r>
              <a:rPr lang="zh-CN" sz="1800" b="1" dirty="0">
                <a:latin typeface="+mn-ea"/>
              </a:rPr>
              <a:t>问题日益显著</a:t>
            </a:r>
            <a:endParaRPr lang="en-US" altLang="zh-CN" sz="1800" b="1" dirty="0">
              <a:latin typeface="+mn-ea"/>
            </a:endParaRPr>
          </a:p>
          <a:p>
            <a:pPr algn="just" eaLnBrk="1" hangingPunct="1">
              <a:lnSpc>
                <a:spcPts val="2500"/>
              </a:lnSpc>
              <a:spcBef>
                <a:spcPct val="0"/>
              </a:spcBef>
            </a:pPr>
            <a:r>
              <a:rPr lang="zh-CN" sz="1800" dirty="0">
                <a:solidFill>
                  <a:srgbClr val="FF0000"/>
                </a:solidFill>
                <a:latin typeface="+mn-ea"/>
              </a:rPr>
              <a:t>机械代替人工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生产</a:t>
            </a:r>
            <a:r>
              <a:rPr lang="zh-CN" sz="1800" dirty="0">
                <a:latin typeface="+mn-ea"/>
              </a:rPr>
              <a:t>是必然趋势</a:t>
            </a:r>
            <a:endParaRPr lang="zh-CN" sz="1800" dirty="0">
              <a:latin typeface="+mn-ea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3125" y="4457971"/>
            <a:ext cx="4780891" cy="1974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与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芜湖资城孵化器管理有限公司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签订投资意向书</a:t>
            </a:r>
            <a:endParaRPr lang="en-US" altLang="zh-CN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资产负债表、利润表、股本结构</a:t>
            </a:r>
            <a:endParaRPr lang="zh-CN" altLang="en-US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经过比例分析表计算所得，本项目预计投资净现值为</a:t>
            </a:r>
            <a:r>
              <a:rPr lang="en-US" altLang="zh-CN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1181.21</a:t>
            </a:r>
            <a:r>
              <a:rPr lang="zh-CN" altLang="en-US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万元，内含报酬率为</a:t>
            </a:r>
            <a:r>
              <a:rPr lang="en-US" altLang="zh-CN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43%</a:t>
            </a:r>
            <a:r>
              <a:rPr lang="zh-CN" altLang="en-US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项目财务评价可行</a:t>
            </a:r>
            <a:endParaRPr lang="zh-CN" altLang="en-US" dirty="0">
              <a:solidFill>
                <a:schemeClr val="bg2">
                  <a:lumMod val="5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134416" y="1781200"/>
            <a:ext cx="2203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200880" y="1712874"/>
            <a:ext cx="2137406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2700000">
            <a:off x="680503" y="1229728"/>
            <a:ext cx="518392" cy="545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 rot="2700000">
            <a:off x="860706" y="1218965"/>
            <a:ext cx="518392" cy="545999"/>
          </a:xfrm>
          <a:prstGeom prst="rect">
            <a:avLst/>
          </a:prstGeom>
          <a:solidFill>
            <a:srgbClr val="273A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11"/>
          <p:cNvSpPr txBox="1"/>
          <p:nvPr/>
        </p:nvSpPr>
        <p:spPr>
          <a:xfrm>
            <a:off x="1615274" y="1189089"/>
            <a:ext cx="2481597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24062"/>
                </a:solidFill>
                <a:latin typeface="黑体" panose="02010609060101010101" charset="-122"/>
                <a:ea typeface="黑体" panose="02010609060101010101" charset="-122"/>
                <a:cs typeface="Kartika" panose="02020503030404060203" pitchFamily="18" charset="0"/>
              </a:rPr>
              <a:t>背景分析</a:t>
            </a:r>
            <a:endParaRPr lang="zh-CN" altLang="en-US" sz="2800" b="1" dirty="0">
              <a:solidFill>
                <a:srgbClr val="124062"/>
              </a:solidFill>
              <a:latin typeface="黑体" panose="02010609060101010101" charset="-122"/>
              <a:ea typeface="黑体" panose="02010609060101010101" charset="-122"/>
              <a:cs typeface="Kartika" panose="02020503030404060203" pitchFamily="18" charset="0"/>
            </a:endParaRPr>
          </a:p>
        </p:txBody>
      </p:sp>
      <p:sp>
        <p:nvSpPr>
          <p:cNvPr id="28" name="文本框 11"/>
          <p:cNvSpPr txBox="1"/>
          <p:nvPr/>
        </p:nvSpPr>
        <p:spPr>
          <a:xfrm>
            <a:off x="862634" y="1152672"/>
            <a:ext cx="633588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Kartika" panose="02020503030404060203" pitchFamily="18" charset="0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Kartika" panose="02020503030404060203" pitchFamily="18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695808" y="4289201"/>
            <a:ext cx="2203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6762272" y="4220875"/>
            <a:ext cx="2137406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 rot="2700000">
            <a:off x="6241895" y="3737729"/>
            <a:ext cx="518392" cy="545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 rot="2700000">
            <a:off x="6407584" y="3726966"/>
            <a:ext cx="518392" cy="545999"/>
          </a:xfrm>
          <a:prstGeom prst="rect">
            <a:avLst/>
          </a:prstGeom>
          <a:solidFill>
            <a:srgbClr val="273A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文本框 11"/>
          <p:cNvSpPr txBox="1"/>
          <p:nvPr/>
        </p:nvSpPr>
        <p:spPr>
          <a:xfrm>
            <a:off x="6379014" y="3688083"/>
            <a:ext cx="633588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Kartika" panose="02020503030404060203" pitchFamily="18" charset="0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Kartika" panose="02020503030404060203" pitchFamily="18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563379" y="1675352"/>
            <a:ext cx="8701" cy="169537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6056446" y="4202518"/>
            <a:ext cx="0" cy="148751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11"/>
          <p:cNvSpPr txBox="1"/>
          <p:nvPr/>
        </p:nvSpPr>
        <p:spPr>
          <a:xfrm>
            <a:off x="7043255" y="3606537"/>
            <a:ext cx="2517140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24062"/>
                </a:solidFill>
                <a:latin typeface="黑体" panose="02010609060101010101" charset="-122"/>
                <a:ea typeface="黑体" panose="02010609060101010101" charset="-122"/>
                <a:cs typeface="Kartika" panose="02020503030404060203" pitchFamily="18" charset="0"/>
              </a:rPr>
              <a:t>预计财务分析</a:t>
            </a:r>
            <a:endParaRPr lang="zh-CN" altLang="en-US" sz="2800" b="1" dirty="0">
              <a:solidFill>
                <a:srgbClr val="124062"/>
              </a:solidFill>
              <a:latin typeface="黑体" panose="02010609060101010101" charset="-122"/>
              <a:ea typeface="黑体" panose="02010609060101010101" charset="-122"/>
              <a:cs typeface="Kartika" panose="02020503030404060203" pitchFamily="18" charset="0"/>
            </a:endParaRPr>
          </a:p>
        </p:txBody>
      </p:sp>
      <p:sp>
        <p:nvSpPr>
          <p:cNvPr id="40" name="文本框 69"/>
          <p:cNvSpPr txBox="1"/>
          <p:nvPr/>
        </p:nvSpPr>
        <p:spPr>
          <a:xfrm>
            <a:off x="743584" y="4330515"/>
            <a:ext cx="50825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宋体" panose="02010600030101010101" pitchFamily="2" charset="-122"/>
              </a:rPr>
              <a:t>多领域专业人才加盟</a:t>
            </a: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宋体" panose="02010600030101010101" pitchFamily="2" charset="-122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</a:rPr>
              <a:t>与中联重机等知名企业达成合作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</a:endParaRPr>
          </a:p>
          <a:p>
            <a:pPr marL="171450" lvl="0" indent="-17145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</a:rPr>
              <a:t>三步走的战略规划</a:t>
            </a: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宋体" panose="02010600030101010101" pitchFamily="2" charset="-122"/>
            </a:endParaRPr>
          </a:p>
          <a:p>
            <a:pPr marL="171450" lvl="0" indent="-17145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线上通过公司网站、微信公众号、抖音、微博等流量平台宣传；线下参加技术研讨会、产品展销会、实地演示、现场推广等</a:t>
            </a: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宋体" panose="02010600030101010101" pitchFamily="2" charset="-122"/>
            </a:endParaRPr>
          </a:p>
          <a:p>
            <a:pPr marL="171450" lvl="0" indent="-171450" algn="just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宋体" panose="02010600030101010101" pitchFamily="2" charset="-122"/>
              </a:rPr>
              <a:t>助力乡村振兴与带动就业</a:t>
            </a: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宋体" panose="02010600030101010101" pitchFamily="2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1248776" y="4208074"/>
            <a:ext cx="2203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1315240" y="4139748"/>
            <a:ext cx="2137406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 rot="2700000">
            <a:off x="794863" y="3656602"/>
            <a:ext cx="518392" cy="545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 rot="2700000">
            <a:off x="960552" y="3645839"/>
            <a:ext cx="518392" cy="545999"/>
          </a:xfrm>
          <a:prstGeom prst="rect">
            <a:avLst/>
          </a:prstGeom>
          <a:solidFill>
            <a:srgbClr val="273A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11"/>
          <p:cNvSpPr txBox="1"/>
          <p:nvPr/>
        </p:nvSpPr>
        <p:spPr>
          <a:xfrm>
            <a:off x="931982" y="3606956"/>
            <a:ext cx="633588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Kartika" panose="02020503030404060203" pitchFamily="18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Kartika" panose="02020503030404060203" pitchFamily="18" charset="0"/>
            </a:endParaRPr>
          </a:p>
        </p:txBody>
      </p:sp>
      <p:sp>
        <p:nvSpPr>
          <p:cNvPr id="46" name="文本框 11"/>
          <p:cNvSpPr txBox="1"/>
          <p:nvPr/>
        </p:nvSpPr>
        <p:spPr>
          <a:xfrm>
            <a:off x="1684622" y="3621447"/>
            <a:ext cx="215696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24062"/>
                </a:solidFill>
                <a:latin typeface="黑体" panose="02010609060101010101" charset="-122"/>
                <a:ea typeface="黑体" panose="02010609060101010101" charset="-122"/>
                <a:cs typeface="Kartika" panose="02020503030404060203" pitchFamily="18" charset="0"/>
              </a:rPr>
              <a:t>公司发展</a:t>
            </a:r>
            <a:endParaRPr lang="zh-CN" altLang="en-US" sz="2800" b="1" dirty="0">
              <a:solidFill>
                <a:srgbClr val="124062"/>
              </a:solidFill>
              <a:latin typeface="黑体" panose="02010609060101010101" charset="-122"/>
              <a:ea typeface="黑体" panose="02010609060101010101" charset="-122"/>
              <a:cs typeface="Kartika" panose="02020503030404060203" pitchFamily="18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77036" y="4071005"/>
            <a:ext cx="0" cy="231087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文本框 84"/>
          <p:cNvSpPr txBox="1">
            <a:spLocks noChangeArrowheads="1"/>
          </p:cNvSpPr>
          <p:nvPr/>
        </p:nvSpPr>
        <p:spPr bwMode="auto">
          <a:xfrm>
            <a:off x="6217249" y="1832604"/>
            <a:ext cx="5031105" cy="21685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just" eaLnBrk="1" hangingPunct="1">
              <a:lnSpc>
                <a:spcPts val="2300"/>
              </a:lnSpc>
              <a:spcBef>
                <a:spcPct val="0"/>
              </a:spcBef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</a:rPr>
              <a:t>应用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四大核心技术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</a:rPr>
              <a:t>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适应复杂地形作业</a:t>
            </a:r>
            <a:r>
              <a:rPr lang="zh-CN" altLang="en-US" sz="1800" b="1" dirty="0">
                <a:latin typeface="微软雅黑" panose="020B0503020204020204" charset="-122"/>
                <a:ea typeface="宋体" panose="02010600030101010101" pitchFamily="2" charset="-122"/>
              </a:rPr>
              <a:t>和采摘要求，保证茶叶采摘品质</a:t>
            </a:r>
            <a:endParaRPr lang="en-US" altLang="zh-CN" sz="1800" b="1" dirty="0">
              <a:latin typeface="微软雅黑" panose="020B0503020204020204" charset="-122"/>
              <a:ea typeface="宋体" panose="02010600030101010101" pitchFamily="2" charset="-122"/>
            </a:endParaRPr>
          </a:p>
          <a:p>
            <a:pPr algn="just" eaLnBrk="1" hangingPunct="1">
              <a:lnSpc>
                <a:spcPts val="2300"/>
              </a:lnSpc>
              <a:spcBef>
                <a:spcPct val="0"/>
              </a:spcBef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</a:rPr>
              <a:t>汽车高性能空气悬架系统设计与制造关键技术及应用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安徽省科学技术进步二等奖</a:t>
            </a:r>
            <a:endParaRPr lang="zh-CN" altLang="en-US" sz="1800" dirty="0">
              <a:solidFill>
                <a:srgbClr val="FF0000"/>
              </a:solidFill>
              <a:latin typeface="微软雅黑" panose="020B0503020204020204" charset="-122"/>
              <a:ea typeface="宋体" panose="02010600030101010101" pitchFamily="2" charset="-122"/>
            </a:endParaRPr>
          </a:p>
          <a:p>
            <a:pPr algn="just" eaLnBrk="1" hangingPunct="1">
              <a:lnSpc>
                <a:spcPts val="2300"/>
              </a:lnSpc>
              <a:spcBef>
                <a:spcPct val="0"/>
              </a:spcBef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具有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四大产品优势</a:t>
            </a:r>
            <a:endParaRPr lang="en-US" altLang="zh-CN" sz="1800" dirty="0">
              <a:solidFill>
                <a:srgbClr val="FF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algn="just" eaLnBrk="1" hangingPunct="1">
              <a:lnSpc>
                <a:spcPts val="2300"/>
              </a:lnSpc>
              <a:spcBef>
                <a:spcPct val="0"/>
              </a:spcBef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采用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多项专利技术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，拥有自主知识产权</a:t>
            </a:r>
            <a:endParaRPr lang="en-US" altLang="zh-CN" sz="1800" dirty="0">
              <a:latin typeface="微软雅黑" panose="020B0503020204020204" charset="-122"/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宋体" panose="02010600030101010101" pitchFamily="2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6622597" y="1730969"/>
            <a:ext cx="220387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689061" y="1662643"/>
            <a:ext cx="2137406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rot="2700000">
            <a:off x="6168684" y="1179497"/>
            <a:ext cx="518392" cy="545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 rot="2700000">
            <a:off x="6334373" y="1168734"/>
            <a:ext cx="518392" cy="545999"/>
          </a:xfrm>
          <a:prstGeom prst="rect">
            <a:avLst/>
          </a:prstGeom>
          <a:solidFill>
            <a:srgbClr val="273A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文本框 11"/>
          <p:cNvSpPr txBox="1"/>
          <p:nvPr/>
        </p:nvSpPr>
        <p:spPr>
          <a:xfrm>
            <a:off x="6305803" y="1129851"/>
            <a:ext cx="633588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Kartika" panose="02020503030404060203" pitchFamily="18" charset="0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Kartika" panose="02020503030404060203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6038833" y="1662643"/>
            <a:ext cx="0" cy="208903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文本框 11"/>
          <p:cNvSpPr txBox="1"/>
          <p:nvPr/>
        </p:nvSpPr>
        <p:spPr>
          <a:xfrm>
            <a:off x="6924298" y="1124728"/>
            <a:ext cx="2153581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24062"/>
                </a:solidFill>
                <a:latin typeface="黑体" panose="02010609060101010101" charset="-122"/>
                <a:ea typeface="黑体" panose="02010609060101010101" charset="-122"/>
                <a:cs typeface="Kartika" panose="02020503030404060203" pitchFamily="18" charset="0"/>
              </a:rPr>
              <a:t>产品介绍</a:t>
            </a:r>
            <a:endParaRPr lang="zh-CN" altLang="en-US" sz="2800" b="1" dirty="0">
              <a:solidFill>
                <a:srgbClr val="124062"/>
              </a:solidFill>
              <a:latin typeface="黑体" panose="02010609060101010101" charset="-122"/>
              <a:ea typeface="黑体" panose="02010609060101010101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20005" y="1262380"/>
            <a:ext cx="207010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3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2019</a:t>
            </a:r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年我国农业机械使用率达</a:t>
            </a:r>
            <a:r>
              <a:rPr lang="en-US" altLang="zh-CN" b="1" dirty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69%</a:t>
            </a:r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，同比增长</a:t>
            </a:r>
            <a:r>
              <a:rPr lang="en-US" altLang="zh-CN" b="1" dirty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1.5%</a:t>
            </a:r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。</a:t>
            </a:r>
            <a:endParaRPr lang="zh-CN" altLang="en-US" b="1" dirty="0">
              <a:solidFill>
                <a:schemeClr val="tx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8415" y="2586355"/>
            <a:ext cx="207010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《茶业蓝皮书》预测</a:t>
            </a:r>
            <a:r>
              <a:rPr lang="en-US" altLang="zh-CN" b="1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2023</a:t>
            </a:r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年我国茶叶</a:t>
            </a: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销售额</a:t>
            </a:r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将突破</a:t>
            </a:r>
            <a:r>
              <a:rPr lang="en-US" dirty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4000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亿元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pic>
        <p:nvPicPr>
          <p:cNvPr id="6" name="图片 5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7090" y="1456055"/>
            <a:ext cx="4586400" cy="2487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08" y="4013346"/>
            <a:ext cx="6823075" cy="26803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17220" y="4150458"/>
            <a:ext cx="415226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根据《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2019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茶叶产业大数据报告》显示：</a:t>
            </a:r>
            <a:endParaRPr lang="zh-CN" altLang="en-US" sz="2000" b="1" dirty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2011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年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—2019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年茶园面积从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95.43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千公顷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增至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275.65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千公顷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。</a:t>
            </a:r>
            <a:endParaRPr lang="zh-CN" altLang="en-US" sz="2000" b="1" dirty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茶园抛荒面积从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5.93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千公顷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到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40.18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千公顷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。</a:t>
            </a:r>
            <a:endParaRPr lang="zh-CN" altLang="en-US" sz="2000" b="1" dirty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65855" y="150495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第一章 背景分析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1.1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市场分析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图片 12" descr="[XK$6RL7W3BFEET(W50WOGI"/>
          <p:cNvPicPr/>
          <p:nvPr/>
        </p:nvPicPr>
        <p:blipFill>
          <a:blip r:embed="rId6"/>
          <a:stretch>
            <a:fillRect/>
          </a:stretch>
        </p:blipFill>
        <p:spPr>
          <a:xfrm>
            <a:off x="513080" y="1456055"/>
            <a:ext cx="4585970" cy="24872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4249420" y="1652270"/>
            <a:ext cx="3692525" cy="2778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25" y="1649730"/>
            <a:ext cx="3696335" cy="27755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文本框 12"/>
          <p:cNvSpPr txBox="1"/>
          <p:nvPr/>
        </p:nvSpPr>
        <p:spPr>
          <a:xfrm>
            <a:off x="659130" y="5207000"/>
            <a:ext cx="330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我国茶产业市场人才供不应求，“茶工荒”问题日益显著，据统计，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zh-CN" altLang="en-US" b="1" dirty="0">
                <a:solidFill>
                  <a:srgbClr val="FF0000"/>
                </a:solidFill>
              </a:rPr>
              <a:t>茶农业人才缺口达</a:t>
            </a:r>
            <a:r>
              <a:rPr lang="en-US" altLang="zh-CN" b="1" dirty="0">
                <a:solidFill>
                  <a:srgbClr val="FF0000"/>
                </a:solidFill>
              </a:rPr>
              <a:t>60</a:t>
            </a:r>
            <a:r>
              <a:rPr lang="zh-CN" altLang="en-US" b="1" dirty="0">
                <a:solidFill>
                  <a:srgbClr val="FF0000"/>
                </a:solidFill>
              </a:rPr>
              <a:t>万。</a:t>
            </a:r>
            <a:endParaRPr lang="zh-CN" altLang="en-US" b="1" dirty="0"/>
          </a:p>
        </p:txBody>
      </p:sp>
      <p:sp>
        <p:nvSpPr>
          <p:cNvPr id="35" name="文本框 13"/>
          <p:cNvSpPr txBox="1"/>
          <p:nvPr/>
        </p:nvSpPr>
        <p:spPr>
          <a:xfrm>
            <a:off x="172085" y="4518660"/>
            <a:ext cx="11847195" cy="4603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茶业生产劳动力紧缺、茶业生产效率低下、茶业生产成本高、茶业生产质量不稳定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 descr="f57b32dd5be914f82af937c29e3c03e5_2018041300413761744c47c06"/>
          <p:cNvPicPr/>
          <p:nvPr/>
        </p:nvPicPr>
        <p:blipFill>
          <a:blip r:embed="rId5"/>
          <a:srcRect l="5865"/>
          <a:stretch>
            <a:fillRect/>
          </a:stretch>
        </p:blipFill>
        <p:spPr>
          <a:xfrm>
            <a:off x="330200" y="1649730"/>
            <a:ext cx="3709035" cy="2778125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7" name="文本框 6"/>
          <p:cNvSpPr txBox="1"/>
          <p:nvPr/>
        </p:nvSpPr>
        <p:spPr>
          <a:xfrm>
            <a:off x="4511040" y="5207000"/>
            <a:ext cx="317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传统采茶大多是人工作业，</a:t>
            </a:r>
            <a:r>
              <a:rPr lang="zh-CN" altLang="en-US" dirty="0">
                <a:solidFill>
                  <a:srgbClr val="FF0000"/>
                </a:solidFill>
              </a:rPr>
              <a:t>单纯劳动力成本占总成本的</a:t>
            </a:r>
            <a:r>
              <a:rPr lang="en-US" altLang="zh-CN" dirty="0">
                <a:solidFill>
                  <a:srgbClr val="FF0000"/>
                </a:solidFill>
              </a:rPr>
              <a:t>65%</a:t>
            </a:r>
            <a:r>
              <a:rPr lang="zh-CN" altLang="en-US" dirty="0">
                <a:solidFill>
                  <a:srgbClr val="FF0000"/>
                </a:solidFill>
              </a:rPr>
              <a:t>以上</a:t>
            </a:r>
            <a:r>
              <a:rPr lang="zh-CN" altLang="en-US" dirty="0"/>
              <a:t>，</a:t>
            </a:r>
            <a:r>
              <a:rPr lang="zh-CN" altLang="en-US" b="1" dirty="0"/>
              <a:t>茶农生产效益低下。</a:t>
            </a:r>
            <a:endParaRPr lang="zh-CN" altLang="en-US" b="1" dirty="0"/>
          </a:p>
        </p:txBody>
      </p:sp>
      <p:sp>
        <p:nvSpPr>
          <p:cNvPr id="9" name="文本框 9"/>
          <p:cNvSpPr txBox="1"/>
          <p:nvPr/>
        </p:nvSpPr>
        <p:spPr>
          <a:xfrm>
            <a:off x="8328025" y="5207000"/>
            <a:ext cx="31883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手持式修剪、采茶机易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损伤茶树蓬面</a:t>
            </a:r>
            <a:r>
              <a:rPr lang="zh-CN" altLang="en-US" dirty="0">
                <a:sym typeface="+mn-ea"/>
              </a:rPr>
              <a:t>，且所采茶叶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破损率高达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30%-40%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影响茶多酚生产</a:t>
            </a:r>
            <a:r>
              <a:rPr lang="zh-CN" altLang="en-US" dirty="0">
                <a:sym typeface="+mn-ea"/>
              </a:rPr>
              <a:t>，进而影响茶叶品质。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665855" y="150495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第一章 背景分析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行业痛点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 产品介绍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3279" t="5374" r="3279" b="-1"/>
          <a:stretch>
            <a:fillRect/>
          </a:stretch>
        </p:blipFill>
        <p:spPr>
          <a:xfrm>
            <a:off x="3924668" y="3991707"/>
            <a:ext cx="2967990" cy="11644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668" y="5248646"/>
            <a:ext cx="2967990" cy="1191895"/>
          </a:xfrm>
          <a:prstGeom prst="rect">
            <a:avLst/>
          </a:prstGeom>
        </p:spPr>
      </p:pic>
      <p:pic>
        <p:nvPicPr>
          <p:cNvPr id="9" name="图片 8" descr="@0X%M{%@PN)D6BJ~[N(HY%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484" y="1230199"/>
            <a:ext cx="1792518" cy="1102775"/>
          </a:xfrm>
          <a:prstGeom prst="rect">
            <a:avLst/>
          </a:prstGeom>
        </p:spPr>
      </p:pic>
      <p:pic>
        <p:nvPicPr>
          <p:cNvPr id="10" name="图片 9" descr="{5KIGULOQTJ}{9R2DK(4XV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803" y="2577180"/>
            <a:ext cx="1678305" cy="1021715"/>
          </a:xfrm>
          <a:prstGeom prst="rect">
            <a:avLst/>
          </a:prstGeom>
        </p:spPr>
      </p:pic>
      <p:pic>
        <p:nvPicPr>
          <p:cNvPr id="12" name="图片 11" descr="MW$_MVWTGP96E4F()I()LKF"/>
          <p:cNvPicPr>
            <a:picLocks noChangeAspect="1"/>
          </p:cNvPicPr>
          <p:nvPr/>
        </p:nvPicPr>
        <p:blipFill rotWithShape="1">
          <a:blip r:embed="rId7"/>
          <a:srcRect t="14657"/>
          <a:stretch>
            <a:fillRect/>
          </a:stretch>
        </p:blipFill>
        <p:spPr>
          <a:xfrm>
            <a:off x="3925003" y="1058778"/>
            <a:ext cx="2940685" cy="1463040"/>
          </a:xfrm>
          <a:prstGeom prst="rect">
            <a:avLst/>
          </a:prstGeom>
        </p:spPr>
      </p:pic>
      <p:pic>
        <p:nvPicPr>
          <p:cNvPr id="13" name="图片 12" descr="OZBDNUV(Y{1}W($7@4~0VHK"/>
          <p:cNvPicPr>
            <a:picLocks noChangeAspect="1"/>
          </p:cNvPicPr>
          <p:nvPr/>
        </p:nvPicPr>
        <p:blipFill rotWithShape="1">
          <a:blip r:embed="rId8"/>
          <a:srcRect t="10999" r="1279"/>
          <a:stretch>
            <a:fillRect/>
          </a:stretch>
        </p:blipFill>
        <p:spPr>
          <a:xfrm>
            <a:off x="3924935" y="2605405"/>
            <a:ext cx="2914650" cy="1184910"/>
          </a:xfrm>
          <a:prstGeom prst="rect">
            <a:avLst/>
          </a:prstGeom>
        </p:spPr>
      </p:pic>
      <p:pic>
        <p:nvPicPr>
          <p:cNvPr id="14" name="图片 13" descr="6_@ZBYL~22MEP5_[LHA7]N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17" y="1672112"/>
            <a:ext cx="3108325" cy="1926783"/>
          </a:xfrm>
          <a:prstGeom prst="rect">
            <a:avLst/>
          </a:prstGeom>
        </p:spPr>
      </p:pic>
      <p:sp>
        <p:nvSpPr>
          <p:cNvPr id="15" name="圆角矩形 23"/>
          <p:cNvSpPr/>
          <p:nvPr/>
        </p:nvSpPr>
        <p:spPr>
          <a:xfrm>
            <a:off x="8951594" y="1237956"/>
            <a:ext cx="3067575" cy="30921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 cmpd="dbl">
            <a:solidFill>
              <a:schemeClr val="accent5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24"/>
          <p:cNvSpPr/>
          <p:nvPr/>
        </p:nvSpPr>
        <p:spPr>
          <a:xfrm>
            <a:off x="7598461" y="4402954"/>
            <a:ext cx="3684689" cy="21069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 cmpd="dbl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31561" y="1244981"/>
            <a:ext cx="30519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茶叶采摘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乘坐式采茶机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：受地形限制，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仅能用于平地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；采用柴油机驱动，对茶树枝叶有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污染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，影响采茶品质。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手持采茶机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劳动强度大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；因人工操作的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误差影响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，品质不能保证，无法满足茶叶等级要求。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36820" y="4533894"/>
            <a:ext cx="34079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茶树修剪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手持修剪机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：受人力影响，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无法保证修剪高度水平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；使用需要掌握相关技巧，否则对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茶树伤害大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，易发生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人身事故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236" y="4199209"/>
            <a:ext cx="3108325" cy="22415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2.1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竞争产品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92175" y="2686777"/>
            <a:ext cx="1692101" cy="327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双人平行采茶机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97998" y="1128577"/>
            <a:ext cx="1949387" cy="327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双人采茶机弧形款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98014" y="3977694"/>
            <a:ext cx="1904909" cy="327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单人单刀式修剪机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73903" y="5156200"/>
            <a:ext cx="1929020" cy="327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单人双刀式修剪机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46687" y="1706834"/>
            <a:ext cx="1475821" cy="327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乘坐式采茶机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440" y="4206326"/>
            <a:ext cx="1964068" cy="327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双人担架式修剪机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6" name="文本框 9"/>
          <p:cNvSpPr txBox="1"/>
          <p:nvPr/>
        </p:nvSpPr>
        <p:spPr>
          <a:xfrm>
            <a:off x="7947587" y="6142430"/>
            <a:ext cx="107378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修剪器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7947587" y="3805681"/>
            <a:ext cx="116967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采摘器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741997" y="4111731"/>
            <a:ext cx="5729605" cy="2533374"/>
          </a:xfrm>
          <a:prstGeom prst="rect">
            <a:avLst/>
          </a:prstGeom>
        </p:spPr>
      </p:pic>
      <p:pic>
        <p:nvPicPr>
          <p:cNvPr id="12" name="图片 11" descr="10"/>
          <p:cNvPicPr/>
          <p:nvPr/>
        </p:nvPicPr>
        <p:blipFill>
          <a:blip r:embed="rId4"/>
          <a:stretch>
            <a:fillRect/>
          </a:stretch>
        </p:blipFill>
        <p:spPr>
          <a:xfrm>
            <a:off x="715157" y="1528398"/>
            <a:ext cx="5729605" cy="24890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8591" y="4429281"/>
            <a:ext cx="4764076" cy="17135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2.2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核心技术一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406857" y="1076845"/>
            <a:ext cx="6785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采摘修剪一体化技术——提升产品</a:t>
            </a:r>
            <a:r>
              <a:rPr lang="zh-CN" sz="2000" dirty="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使用率</a:t>
            </a:r>
            <a:r>
              <a:rPr lang="zh-CN" sz="2000" dirty="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，提高</a:t>
            </a:r>
            <a:r>
              <a:rPr lang="zh-CN" sz="2000" dirty="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工作效率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4180" y="1528397"/>
            <a:ext cx="249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机器采摘工作图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3981020" y="4076688"/>
            <a:ext cx="249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机器修剪工作图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 descr="D:\QQ\QQ消息\1719813067\Image\C2C\V{{HMT2RN%E]39V1Q__FUA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2" b="22127"/>
          <a:stretch>
            <a:fillRect/>
          </a:stretch>
        </p:blipFill>
        <p:spPr bwMode="auto">
          <a:xfrm>
            <a:off x="6551411" y="1811216"/>
            <a:ext cx="4931256" cy="190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 产品介绍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2.3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核心技术二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80782" y="5975155"/>
            <a:ext cx="278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/>
              <a:t>    </a:t>
            </a:r>
            <a:r>
              <a:rPr lang="zh-CN" altLang="en-US" sz="2000" b="1"/>
              <a:t>机器收集工作图</a:t>
            </a:r>
            <a:endParaRPr lang="zh-CN" altLang="en-US" sz="2000" b="1"/>
          </a:p>
        </p:txBody>
      </p:sp>
      <p:sp>
        <p:nvSpPr>
          <p:cNvPr id="13" name="文本框 12"/>
          <p:cNvSpPr txBox="1"/>
          <p:nvPr/>
        </p:nvSpPr>
        <p:spPr>
          <a:xfrm>
            <a:off x="4302565" y="1076288"/>
            <a:ext cx="53218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收集技术</a:t>
            </a:r>
            <a:r>
              <a:rPr lang="en-US" altLang="zh-CN" sz="2000" dirty="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——</a:t>
            </a:r>
            <a:r>
              <a:rPr lang="zh-CN" altLang="en-US" sz="2000" dirty="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风机吸入收集、</a:t>
            </a:r>
            <a:r>
              <a:rPr lang="zh-CN" altLang="en-US" sz="2000" dirty="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边采边收集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pic>
        <p:nvPicPr>
          <p:cNvPr id="463" name="图片 46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96885" y="4045585"/>
            <a:ext cx="2624455" cy="1748155"/>
          </a:xfrm>
          <a:prstGeom prst="rect">
            <a:avLst/>
          </a:prstGeom>
          <a:noFill/>
        </p:spPr>
      </p:pic>
      <p:sp>
        <p:nvSpPr>
          <p:cNvPr id="16" name="文本框 15"/>
          <p:cNvSpPr txBox="1"/>
          <p:nvPr/>
        </p:nvSpPr>
        <p:spPr>
          <a:xfrm>
            <a:off x="8527415" y="5974764"/>
            <a:ext cx="219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/>
              <a:t>    </a:t>
            </a:r>
            <a:r>
              <a:rPr lang="zh-CN" altLang="en-US" sz="2000" b="1" dirty="0"/>
              <a:t>真空负压泵</a:t>
            </a:r>
            <a:endParaRPr lang="zh-CN" altLang="en-US" sz="2000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7099935" y="1675130"/>
            <a:ext cx="4497705" cy="207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4000"/>
              </a:lnSpc>
            </a:pPr>
            <a:r>
              <a:rPr lang="zh-CN" altLang="en-US" b="1" dirty="0"/>
              <a:t>通过机械装置使泵内部的隔膜做往复式运动，从而压缩、拉伸泵腔内的空气形成负压，在抽气口处产生压力差，</a:t>
            </a:r>
            <a:r>
              <a:rPr lang="zh-CN" altLang="en-US" b="1" dirty="0">
                <a:solidFill>
                  <a:srgbClr val="FF0000"/>
                </a:solidFill>
              </a:rPr>
              <a:t>强劲的吸力将刚采摘的茶叶吸入收集箱。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50" y="1569621"/>
            <a:ext cx="6471730" cy="422411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 产品介绍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2080" y="831734"/>
            <a:ext cx="11122703" cy="36000"/>
          </a:xfrm>
          <a:prstGeom prst="roundRect">
            <a:avLst>
              <a:gd name="adj" fmla="val 50000"/>
            </a:avLst>
          </a:prstGeom>
          <a:solidFill>
            <a:srgbClr val="445612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0795" y="0"/>
            <a:ext cx="1922145" cy="1165860"/>
          </a:xfrm>
          <a:prstGeom prst="rect">
            <a:avLst/>
          </a:prstGeom>
        </p:spPr>
      </p:pic>
      <p:pic>
        <p:nvPicPr>
          <p:cNvPr id="4" name="图片 3" descr="09eea02a48ac f833b9858910a08d5c1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55" y="74258"/>
            <a:ext cx="1426210" cy="1002030"/>
          </a:xfrm>
          <a:prstGeom prst="rect">
            <a:avLst/>
          </a:prstGeom>
        </p:spPr>
      </p:pic>
      <p:sp>
        <p:nvSpPr>
          <p:cNvPr id="9" name="文本框 99"/>
          <p:cNvSpPr txBox="1"/>
          <p:nvPr/>
        </p:nvSpPr>
        <p:spPr>
          <a:xfrm>
            <a:off x="8992925" y="4050576"/>
            <a:ext cx="2952695" cy="2424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30000"/>
              </a:lnSpc>
              <a:buClrTx/>
              <a:buSzTx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动力强劲；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转向灵活；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在山地、丘陵地带行动自如；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低能耗、零污染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67" descr="C:\Users\戴思超\AppData\Local\Microsoft\Windows\INetCache\Content.Word\24BBB6F369B5AD623C71D50699F33C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973238"/>
            <a:ext cx="3820160" cy="369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091" y="1554188"/>
            <a:ext cx="3404610" cy="2544738"/>
          </a:xfrm>
          <a:prstGeom prst="rect">
            <a:avLst/>
          </a:prstGeom>
        </p:spPr>
      </p:pic>
      <p:pic>
        <p:nvPicPr>
          <p:cNvPr id="13" name="图片 12" descr="IMG_0090(20200914-191037)_WPS图片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091" y="4098926"/>
            <a:ext cx="3415999" cy="2544738"/>
          </a:xfrm>
          <a:prstGeom prst="rect">
            <a:avLst/>
          </a:prstGeom>
        </p:spPr>
      </p:pic>
      <p:sp>
        <p:nvSpPr>
          <p:cNvPr id="14" name="文本框 4"/>
          <p:cNvSpPr txBox="1"/>
          <p:nvPr/>
        </p:nvSpPr>
        <p:spPr>
          <a:xfrm>
            <a:off x="4533262" y="4415289"/>
            <a:ext cx="583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底盘控制器</a:t>
            </a:r>
            <a:endParaRPr lang="zh-CN" altLang="en-US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4175760" y="1068308"/>
            <a:ext cx="6800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sz="2000" dirty="0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轮毂电机四轮驱动技术——</a:t>
            </a:r>
            <a:r>
              <a:rPr lang="zh-CN" sz="2000" dirty="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降低能量损耗，作业零污染</a:t>
            </a:r>
            <a:endParaRPr lang="zh-CN" sz="2000" dirty="0">
              <a:solidFill>
                <a:schemeClr val="accent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sp>
        <p:nvSpPr>
          <p:cNvPr id="16" name="文本框 4"/>
          <p:cNvSpPr txBox="1"/>
          <p:nvPr/>
        </p:nvSpPr>
        <p:spPr>
          <a:xfrm>
            <a:off x="4512152" y="1973238"/>
            <a:ext cx="604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轮毂局部图</a:t>
            </a:r>
            <a:endParaRPr lang="zh-CN" altLang="en-US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602615" y="6070258"/>
            <a:ext cx="3152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移动平台原理样机</a:t>
            </a:r>
            <a:endParaRPr lang="zh-CN" altLang="en-US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虚尾箭头 24"/>
          <p:cNvSpPr/>
          <p:nvPr/>
        </p:nvSpPr>
        <p:spPr>
          <a:xfrm>
            <a:off x="4265609" y="3641542"/>
            <a:ext cx="808862" cy="457384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460" y="1611764"/>
            <a:ext cx="3171190" cy="2200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3336" y="995369"/>
            <a:ext cx="24902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2.4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核心技术三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06800" y="161290"/>
            <a:ext cx="497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>
                  <a:solidFill>
                    <a:srgbClr val="8FC9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 产品介绍</a:t>
            </a:r>
            <a:endParaRPr lang="zh-CN" altLang="en-US" sz="4000" b="1" dirty="0">
              <a:ln>
                <a:solidFill>
                  <a:srgbClr val="8FC9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UNIT_TABLE_BEAUTIFY" val="smartTable{56440783-1cd5-419e-baa1-2f0a825e7fee}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1470_2*m_h_f*1_1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1470_2*m_h_f*1_2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1470_2*m_h_f*1_3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ABLE_BEAUTIFY" val="smartTable{4779a356-be5d-4e83-8afd-524be16ff767}"/>
  <p:tag name="TABLE_RECT" val="22.2616*121.634*676.55*390.5"/>
  <p:tag name="TABLE_EMPHASIZE_COLOR" val="14850714"/>
  <p:tag name="TABLE_ONEKEY_SKIN_IDX" val="0"/>
  <p:tag name="TABLE_SKINIDX" val="3"/>
  <p:tag name="TABLE_COLORIDX" val="h"/>
  <p:tag name="TABLE_COLOR_RGB" val="0x000000*0xFFFFFF*0x44546A*0xE6E5E5*0xE29A9A*0xDFBBB3*0xA3CDCB*0x8BAC74*0x849BCA*0xD1CD95"/>
</p:tagLst>
</file>

<file path=ppt/tags/tag14.xml><?xml version="1.0" encoding="utf-8"?>
<p:tagLst xmlns:p="http://schemas.openxmlformats.org/presentationml/2006/main">
  <p:tag name="KSO_WM_UNIT_TABLE_BEAUTIFY" val="smartTable{89f03d3a-b9ea-4c3c-bd44-c6c78cf6670e}"/>
  <p:tag name="TABLE_RECT" val="99.65*118.763*760.7*399.1"/>
  <p:tag name="TABLE_EMPHASIZE_COLOR" val="14850714"/>
  <p:tag name="TABLE_ONEKEY_SKIN_IDX" val="0"/>
  <p:tag name="TABLE_SKINIDX" val="3"/>
  <p:tag name="TABLE_COLORIDX" val="h"/>
  <p:tag name="TABLE_COLOR_RGB" val="0x000000*0xFFFFFF*0x44546A*0xE6E5E5*0xE29A9A*0xDFBBB3*0xA3CDCB*0x8BAC74*0x849BCA*0xD1CD95"/>
</p:tagLst>
</file>

<file path=ppt/tags/tag15.xml><?xml version="1.0" encoding="utf-8"?>
<p:tagLst xmlns:p="http://schemas.openxmlformats.org/presentationml/2006/main">
  <p:tag name="KSO_WM_UNIT_TABLE_BEAUTIFY" val="smartTable{c9ee560a-c829-45dc-95c3-4d737b9c3231}"/>
  <p:tag name="TABLE_RECT" val="110.85*127.667*738.3*362.3"/>
  <p:tag name="TABLE_EMPHASIZE_COLOR" val="14850714"/>
  <p:tag name="TABLE_ONEKEY_SKIN_IDX" val="0"/>
  <p:tag name="TABLE_SKINIDX" val="3"/>
  <p:tag name="TABLE_COLORIDX" val="h"/>
  <p:tag name="TABLE_COLOR_RGB" val="0x000000*0xFFFFFF*0x44546A*0xE6E5E5*0xE29A9A*0xDFBBB3*0xA3CDCB*0x8BAC74*0x849BCA*0xD1CD95"/>
</p:tagLst>
</file>

<file path=ppt/tags/tag16.xml><?xml version="1.0" encoding="utf-8"?>
<p:tagLst xmlns:p="http://schemas.openxmlformats.org/presentationml/2006/main">
  <p:tag name="ISPRING_PRESENTATION_TITLE" val="www.33ppt.com"/>
</p:tagLst>
</file>

<file path=ppt/tags/tag2.xml><?xml version="1.0" encoding="utf-8"?>
<p:tagLst xmlns:p="http://schemas.openxmlformats.org/presentationml/2006/main">
  <p:tag name="KSO_WM_UNIT_PLACING_PICTURE_USER_VIEWPORT" val="{&quot;height&quot;:3328,&quot;width&quot;:6144}"/>
</p:tagLst>
</file>

<file path=ppt/tags/tag3.xml><?xml version="1.0" encoding="utf-8"?>
<p:tagLst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181194_3*n_h_h_f*1_2_4_1"/>
  <p:tag name="KSO_WM_TEMPLATE_CATEGORY" val="diagram"/>
  <p:tag name="KSO_WM_TEMPLATE_INDEX" val="20181194"/>
  <p:tag name="KSO_WM_UNIT_LAYERLEVEL" val="1_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181194_3*n_h_h_f*1_2_1_1"/>
  <p:tag name="KSO_WM_TEMPLATE_CATEGORY" val="diagram"/>
  <p:tag name="KSO_WM_TEMPLATE_INDEX" val="20181194"/>
  <p:tag name="KSO_WM_UNIT_LAYERLEVEL" val="1_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181194_3*n_h_h_f*1_2_3_1"/>
  <p:tag name="KSO_WM_TEMPLATE_CATEGORY" val="diagram"/>
  <p:tag name="KSO_WM_TEMPLATE_INDEX" val="20181194"/>
  <p:tag name="KSO_WM_UNIT_LAYERLEVEL" val="1_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181194_3*n_h_h_f*1_2_2_1"/>
  <p:tag name="KSO_WM_TEMPLATE_CATEGORY" val="diagram"/>
  <p:tag name="KSO_WM_TEMPLATE_INDEX" val="20181194"/>
  <p:tag name="KSO_WM_UNIT_LAYERLEVEL" val="1_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160146_4*l_h_f*1_4_1"/>
  <p:tag name="KSO_WM_TEMPLATE_CATEGORY" val="diagram"/>
  <p:tag name="KSO_WM_TEMPLATE_INDEX" val="160146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160146_4*l_h_f*1_3_1"/>
  <p:tag name="KSO_WM_TEMPLATE_CATEGORY" val="diagram"/>
  <p:tag name="KSO_WM_TEMPLATE_INDEX" val="160146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160146_4*l_h_f*1_2_1"/>
  <p:tag name="KSO_WM_TEMPLATE_CATEGORY" val="diagram"/>
  <p:tag name="KSO_WM_TEMPLATE_INDEX" val="160146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effectLst>
          <a:outerShdw blurRad="57150" dist="19050" dir="5400000" algn="ctr" rotWithShape="0">
            <a:srgbClr val="000000">
              <a:alpha val="63000"/>
            </a:srgbClr>
          </a:outerShdw>
          <a:softEdge rad="12700"/>
        </a:effectLst>
      </a:spPr>
      <a:bodyPr vert="horz" wrap="square" lIns="0" tIns="13335" rIns="0" bIns="0" rtlCol="0">
        <a:spAutoFit/>
      </a:bodyPr>
      <a:lstStyle>
        <a:defPPr marL="12700" marR="5080" indent="127000" algn="ctr">
          <a:lnSpc>
            <a:spcPct val="100000"/>
          </a:lnSpc>
          <a:spcBef>
            <a:spcPts val="105"/>
          </a:spcBef>
          <a:defRPr lang="zh-CN" altLang="en-US" sz="2400" b="1" dirty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charset="-122"/>
            <a:cs typeface="微软雅黑" panose="020B0503020204020204" charset="-122"/>
          </a:defRPr>
        </a:defPPr>
      </a:lstStyle>
      <a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5169</Words>
  <Application>WPS 演示</Application>
  <PresentationFormat>宽屏</PresentationFormat>
  <Paragraphs>1056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华文行楷</vt:lpstr>
      <vt:lpstr>Calibri</vt:lpstr>
      <vt:lpstr>黑体</vt:lpstr>
      <vt:lpstr>等线</vt:lpstr>
      <vt:lpstr>Calibri</vt:lpstr>
      <vt:lpstr>Kartika</vt:lpstr>
      <vt:lpstr>PMingLiU-ExtB</vt:lpstr>
      <vt:lpstr>华文中宋</vt:lpstr>
      <vt:lpstr>汉仪雅酷黑简</vt:lpstr>
      <vt:lpstr>Arial Unicode MS</vt:lpstr>
      <vt:lpstr>Calibri Light</vt:lpstr>
      <vt:lpstr>微软雅黑 Light</vt:lpstr>
      <vt:lpstr>Segoe UI Light 8</vt:lpstr>
      <vt:lpstr>方正字悦圆 简</vt:lpstr>
      <vt:lpstr>可口可乐在乎体 楷体</vt:lpstr>
      <vt:lpstr>Arial Black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Administrator</dc:creator>
  <cp:lastModifiedBy>heir. Eric</cp:lastModifiedBy>
  <cp:revision>209</cp:revision>
  <dcterms:created xsi:type="dcterms:W3CDTF">2017-02-23T05:22:00Z</dcterms:created>
  <dcterms:modified xsi:type="dcterms:W3CDTF">2020-09-28T23:52:33Z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